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70" r:id="rId7"/>
    <p:sldId id="262" r:id="rId8"/>
    <p:sldId id="272" r:id="rId9"/>
    <p:sldId id="277" r:id="rId10"/>
    <p:sldId id="278" r:id="rId11"/>
    <p:sldId id="279" r:id="rId12"/>
    <p:sldId id="280" r:id="rId13"/>
    <p:sldId id="281" r:id="rId14"/>
    <p:sldId id="273" r:id="rId15"/>
    <p:sldId id="274" r:id="rId16"/>
    <p:sldId id="275" r:id="rId17"/>
    <p:sldId id="276" r:id="rId18"/>
    <p:sldId id="263" r:id="rId19"/>
    <p:sldId id="264" r:id="rId20"/>
    <p:sldId id="282" r:id="rId21"/>
    <p:sldId id="266" r:id="rId22"/>
    <p:sldId id="283" r:id="rId23"/>
    <p:sldId id="284" r:id="rId24"/>
    <p:sldId id="285" r:id="rId25"/>
    <p:sldId id="265" r:id="rId26"/>
    <p:sldId id="268" r:id="rId27"/>
    <p:sldId id="26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C7CE"/>
    <a:srgbClr val="02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0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88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26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7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df3704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26bdf3704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815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20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896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85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bdf37049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26bdf37049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bdf37049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6bdf37049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bdf37049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6bdf37049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942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93f6c33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6c93f6c33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93f6c33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6c93f6c33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57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93f6c33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6c93f6c33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04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93f6c33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6c93f6c33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935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c93f6c3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26c93f6c33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c93f6c33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6c93f6c33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df3704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26bdf3704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bdf37049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6bdf37049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bdf3704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bdf3704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df3704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26bdf3704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25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df3704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6bdf3704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df3704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26bdf3704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53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596200"/>
            <a:ext cx="6456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Prediction Model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3068595"/>
            <a:ext cx="58212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 - Data Scientist</a:t>
            </a:r>
            <a:endParaRPr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6694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Destya Rosa Mardiana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t="2079" b="2079"/>
          <a:stretch/>
        </p:blipFill>
        <p:spPr>
          <a:xfrm>
            <a:off x="2246350" y="256450"/>
            <a:ext cx="1328711" cy="4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/>
          <p:cNvSpPr txBox="1"/>
          <p:nvPr/>
        </p:nvSpPr>
        <p:spPr>
          <a:xfrm>
            <a:off x="552735" y="2250811"/>
            <a:ext cx="6963875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dirty="0" err="1">
                <a:solidFill>
                  <a:schemeClr val="bg1"/>
                </a:solidFill>
              </a:rPr>
              <a:t>Analisis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Risiko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Kredit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Pemodelan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Prediksi</a:t>
            </a:r>
            <a:r>
              <a:rPr lang="en-US" sz="1600" dirty="0">
                <a:solidFill>
                  <a:schemeClr val="bg1"/>
                </a:solidFill>
              </a:rPr>
              <a:t> dengan Machine Learning</a:t>
            </a:r>
            <a:endParaRPr sz="1600" dirty="0">
              <a:solidFill>
                <a:schemeClr val="bg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70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sz="27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Understanding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-1" y="1175909"/>
            <a:ext cx="2753591" cy="656933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Rubik"/>
              </a:rPr>
              <a:t>466285 Row 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dan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75 Feature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14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64" y="1175908"/>
            <a:ext cx="1323975" cy="800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r="28746"/>
          <a:stretch/>
        </p:blipFill>
        <p:spPr>
          <a:xfrm>
            <a:off x="0" y="2099578"/>
            <a:ext cx="3579800" cy="1659120"/>
          </a:xfrm>
          <a:prstGeom prst="rect">
            <a:avLst/>
          </a:prstGeom>
        </p:spPr>
      </p:pic>
      <p:sp>
        <p:nvSpPr>
          <p:cNvPr id="17" name="Pentagon 16"/>
          <p:cNvSpPr/>
          <p:nvPr/>
        </p:nvSpPr>
        <p:spPr>
          <a:xfrm flipH="1">
            <a:off x="6390409" y="1175908"/>
            <a:ext cx="2753591" cy="656933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Analisis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Missing Value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113" y="1964549"/>
            <a:ext cx="2932122" cy="1948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600" y="2067892"/>
            <a:ext cx="1724800" cy="1732077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466661" y="4179457"/>
            <a:ext cx="4655127" cy="446809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Feature “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loan_status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” 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akan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menjadi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fitur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utama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pada 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analisis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ini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711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70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Distribution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71267"/>
          <a:stretch/>
        </p:blipFill>
        <p:spPr>
          <a:xfrm>
            <a:off x="481073" y="1052338"/>
            <a:ext cx="3477864" cy="17550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42687" b="28549"/>
          <a:stretch/>
        </p:blipFill>
        <p:spPr>
          <a:xfrm>
            <a:off x="4904509" y="1052338"/>
            <a:ext cx="3480484" cy="1758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5" y="3169227"/>
            <a:ext cx="3241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Sebagian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yang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simetris</a:t>
            </a:r>
            <a:r>
              <a:rPr lang="en-US" dirty="0" smtClean="0"/>
              <a:t> dengan </a:t>
            </a:r>
            <a:r>
              <a:rPr lang="en-US" dirty="0" err="1" smtClean="0"/>
              <a:t>rentang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luas</a:t>
            </a:r>
            <a:r>
              <a:rPr lang="en-US" dirty="0" smtClean="0"/>
              <a:t>. Hal ini </a:t>
            </a:r>
            <a:r>
              <a:rPr lang="en-US" dirty="0" err="1" smtClean="0"/>
              <a:t>menunjukkan</a:t>
            </a:r>
            <a:r>
              <a:rPr lang="en-US" dirty="0" smtClean="0"/>
              <a:t> data </a:t>
            </a:r>
            <a:r>
              <a:rPr lang="en-US" dirty="0" err="1" smtClean="0"/>
              <a:t>tersebar</a:t>
            </a:r>
            <a:r>
              <a:rPr lang="en-US" dirty="0" smtClean="0"/>
              <a:t> secara normal dalam </a:t>
            </a:r>
            <a:r>
              <a:rPr lang="en-US" dirty="0" err="1" smtClean="0"/>
              <a:t>batas</a:t>
            </a:r>
            <a:r>
              <a:rPr lang="en-US" dirty="0" smtClean="0"/>
              <a:t> </a:t>
            </a:r>
            <a:r>
              <a:rPr lang="en-US" dirty="0" err="1" smtClean="0"/>
              <a:t>wajar</a:t>
            </a:r>
            <a:r>
              <a:rPr lang="en-US" dirty="0" smtClean="0"/>
              <a:t>. Ex 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06582" y="4432557"/>
            <a:ext cx="914400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870365" y="4429973"/>
            <a:ext cx="1143004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654628" y="4455116"/>
            <a:ext cx="1091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Rubik"/>
              </a:rPr>
              <a:t>l</a:t>
            </a:r>
            <a:r>
              <a:rPr lang="en-US" sz="1200" b="1" dirty="0" err="1" smtClean="0">
                <a:latin typeface="Rubik"/>
              </a:rPr>
              <a:t>oan_amnt</a:t>
            </a:r>
            <a:endParaRPr lang="en-US" sz="1200" b="1" dirty="0">
              <a:latin typeface="Rubik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1870365" y="4423631"/>
            <a:ext cx="1298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Rubik"/>
              </a:rPr>
              <a:t>Funded_amnt</a:t>
            </a:r>
            <a:endParaRPr lang="en-US" sz="1200" b="1" dirty="0">
              <a:latin typeface="Rubik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4509" y="3169226"/>
            <a:ext cx="3241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Sebagian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yang </a:t>
            </a:r>
            <a:r>
              <a:rPr lang="en-US" dirty="0" err="1" smtClean="0"/>
              <a:t>sangat</a:t>
            </a:r>
            <a:r>
              <a:rPr lang="en-US" dirty="0" smtClean="0"/>
              <a:t> skewed dengan </a:t>
            </a:r>
            <a:r>
              <a:rPr lang="en-US" dirty="0" err="1" smtClean="0"/>
              <a:t>banyak</a:t>
            </a:r>
            <a:r>
              <a:rPr lang="en-US" dirty="0" smtClean="0"/>
              <a:t> outlier </a:t>
            </a:r>
            <a:r>
              <a:rPr lang="en-US" dirty="0" err="1" smtClean="0"/>
              <a:t>dibagian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. Ex :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052057" y="4016660"/>
            <a:ext cx="1143004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89985" y="4039218"/>
            <a:ext cx="1067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Rubik"/>
              </a:rPr>
              <a:t>installment</a:t>
            </a:r>
            <a:endParaRPr lang="en-US" sz="1200" b="1" dirty="0">
              <a:latin typeface="Rubik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25490" y="4016659"/>
            <a:ext cx="1143004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95125" y="4039217"/>
            <a:ext cx="803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Rubik"/>
              </a:rPr>
              <a:t>Int_rate</a:t>
            </a:r>
            <a:endParaRPr lang="en-US" sz="1200" b="1" dirty="0">
              <a:latin typeface="Rubik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834745" y="4040098"/>
            <a:ext cx="1143004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181025" y="4039217"/>
            <a:ext cx="45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Rubik"/>
              </a:rPr>
              <a:t>dti</a:t>
            </a:r>
            <a:endParaRPr lang="en-US" sz="1200" b="1" dirty="0">
              <a:latin typeface="Rubik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520294" y="4570661"/>
            <a:ext cx="1143004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618392" y="4593220"/>
            <a:ext cx="946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Rubik"/>
              </a:rPr>
              <a:t>r</a:t>
            </a:r>
            <a:r>
              <a:rPr lang="en-US" sz="1200" b="1" dirty="0" err="1" smtClean="0">
                <a:latin typeface="Rubik"/>
              </a:rPr>
              <a:t>evol_bal</a:t>
            </a:r>
            <a:endParaRPr lang="en-US" sz="1200" b="1" dirty="0">
              <a:latin typeface="Rubik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052057" y="4539571"/>
            <a:ext cx="1143004" cy="322118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119559" y="4550400"/>
            <a:ext cx="10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Rubik"/>
              </a:rPr>
              <a:t>a</a:t>
            </a:r>
            <a:r>
              <a:rPr lang="en-US" sz="1200" b="1" dirty="0" err="1" smtClean="0">
                <a:latin typeface="Rubik"/>
              </a:rPr>
              <a:t>nnual_inc</a:t>
            </a:r>
            <a:endParaRPr lang="en-US" sz="1200" b="1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7508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70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Analisis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Interaksi Data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05" y="1052338"/>
            <a:ext cx="3229496" cy="218593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954942" y="1052338"/>
            <a:ext cx="46655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Warna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yang lebih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gelap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menunjukkan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area dengan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kepadatan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data yang lebih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tinggi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Mayoritas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pinjaman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berada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pada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kisaran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$5,000 - $15,000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Suku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bunga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sebagian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besar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berkisar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antara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Rubik"/>
              </a:rPr>
              <a:t>7% - 18%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dirty="0" err="1">
                <a:latin typeface="Rubik"/>
              </a:rPr>
              <a:t>Terdapat</a:t>
            </a:r>
            <a:r>
              <a:rPr lang="en-US" sz="1200" dirty="0">
                <a:latin typeface="Rubik"/>
              </a:rPr>
              <a:t> </a:t>
            </a:r>
            <a:r>
              <a:rPr lang="en-US" sz="1200" dirty="0" err="1">
                <a:latin typeface="Rubik"/>
              </a:rPr>
              <a:t>beberapa</a:t>
            </a:r>
            <a:r>
              <a:rPr lang="en-US" sz="1200" dirty="0">
                <a:latin typeface="Rubik"/>
              </a:rPr>
              <a:t> </a:t>
            </a:r>
            <a:r>
              <a:rPr lang="en-US" sz="1200" dirty="0" err="1">
                <a:latin typeface="Rubik"/>
              </a:rPr>
              <a:t>pinjaman</a:t>
            </a:r>
            <a:r>
              <a:rPr lang="en-US" sz="1200" dirty="0">
                <a:latin typeface="Rubik"/>
              </a:rPr>
              <a:t> dengan </a:t>
            </a:r>
            <a:r>
              <a:rPr lang="en-US" sz="1200" dirty="0" err="1">
                <a:latin typeface="Rubik"/>
              </a:rPr>
              <a:t>jumlah</a:t>
            </a:r>
            <a:r>
              <a:rPr lang="en-US" sz="1200" dirty="0">
                <a:latin typeface="Rubik"/>
              </a:rPr>
              <a:t> lebih </a:t>
            </a:r>
            <a:r>
              <a:rPr lang="en-US" sz="1200" dirty="0" err="1">
                <a:latin typeface="Rubik"/>
              </a:rPr>
              <a:t>dari</a:t>
            </a:r>
            <a:r>
              <a:rPr lang="en-US" sz="1200" dirty="0">
                <a:latin typeface="Rubik"/>
              </a:rPr>
              <a:t> </a:t>
            </a:r>
            <a:r>
              <a:rPr lang="en-US" sz="1200" b="1" dirty="0">
                <a:latin typeface="Rubik"/>
              </a:rPr>
              <a:t>$25,000</a:t>
            </a:r>
            <a:r>
              <a:rPr lang="en-US" sz="1200" dirty="0">
                <a:latin typeface="Rubik"/>
              </a:rPr>
              <a:t>, </a:t>
            </a:r>
            <a:r>
              <a:rPr lang="en-US" sz="1200" dirty="0" err="1">
                <a:latin typeface="Rubik"/>
              </a:rPr>
              <a:t>tetapi</a:t>
            </a:r>
            <a:r>
              <a:rPr lang="en-US" sz="1200" dirty="0">
                <a:latin typeface="Rubik"/>
              </a:rPr>
              <a:t> </a:t>
            </a:r>
            <a:r>
              <a:rPr lang="en-US" sz="1200" dirty="0" err="1">
                <a:latin typeface="Rubik"/>
              </a:rPr>
              <a:t>relatif</a:t>
            </a:r>
            <a:r>
              <a:rPr lang="en-US" sz="1200" dirty="0">
                <a:latin typeface="Rubik"/>
              </a:rPr>
              <a:t> </a:t>
            </a:r>
            <a:r>
              <a:rPr lang="en-US" sz="1200" dirty="0" err="1">
                <a:latin typeface="Rubik"/>
              </a:rPr>
              <a:t>jarang</a:t>
            </a:r>
            <a:r>
              <a:rPr lang="en-US" sz="1200" dirty="0">
                <a:latin typeface="Rubik"/>
              </a:rPr>
              <a:t>.</a:t>
            </a:r>
            <a:endParaRPr lang="en-US" altLang="en-US" sz="1200" dirty="0" smtClean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12322" y="3485284"/>
            <a:ext cx="1257300" cy="35329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63101" y="3502581"/>
            <a:ext cx="784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Rubik"/>
              </a:rPr>
              <a:t>Insight</a:t>
            </a:r>
            <a:endParaRPr lang="en-US" sz="1200" b="1" dirty="0">
              <a:latin typeface="Rubik"/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4210121" y="3536323"/>
            <a:ext cx="488372" cy="259774"/>
          </a:xfrm>
          <a:prstGeom prst="stripedRightArrow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87549" y="2578080"/>
            <a:ext cx="2400301" cy="602673"/>
          </a:xfrm>
          <a:prstGeom prst="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chemeClr val="tx1"/>
                </a:solidFill>
                <a:latin typeface="Rubik"/>
              </a:rPr>
              <a:t>Semakin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tinggi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jumlah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pinjaman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suku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bunga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cenderung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lebih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stabil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.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5103137" y="3317527"/>
            <a:ext cx="2384713" cy="572090"/>
          </a:xfrm>
          <a:prstGeom prst="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chemeClr val="tx1"/>
                </a:solidFill>
                <a:latin typeface="Rubik"/>
              </a:rPr>
              <a:t>Pinjaman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dengan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jumlah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kecil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memiliki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variasi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suku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bunga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yang lebih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luas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10732" y="4015459"/>
            <a:ext cx="2377118" cy="766495"/>
          </a:xfrm>
          <a:prstGeom prst="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Rubik"/>
              </a:rPr>
              <a:t>Bisa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digunakan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untuk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mengidentifikasi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pola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risiko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kredit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berdasarkan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jumlah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ubik"/>
              </a:rPr>
              <a:t>pinjaman</a:t>
            </a:r>
            <a:r>
              <a:rPr lang="en-US" sz="1200" b="1" dirty="0">
                <a:solidFill>
                  <a:schemeClr val="tx1"/>
                </a:solidFill>
                <a:latin typeface="Rubi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40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70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Heatmap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942603" y="2007166"/>
            <a:ext cx="220139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i="1" dirty="0" err="1"/>
              <a:t>total_pymnt</a:t>
            </a:r>
            <a:r>
              <a:rPr lang="en-US" sz="1200" dirty="0"/>
              <a:t>, </a:t>
            </a:r>
            <a:r>
              <a:rPr lang="en-US" sz="1200" i="1" dirty="0" err="1"/>
              <a:t>total_pymnt_inv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i="1" dirty="0" err="1"/>
              <a:t>total_rec_prncp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korelasi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 dengan </a:t>
            </a:r>
            <a:r>
              <a:rPr lang="en-US" sz="1200" i="1" dirty="0" err="1"/>
              <a:t>loan_amnt</a:t>
            </a:r>
            <a:r>
              <a:rPr lang="en-US" sz="1200" dirty="0"/>
              <a:t>, </a:t>
            </a:r>
            <a:r>
              <a:rPr lang="en-US" sz="1200" dirty="0" err="1"/>
              <a:t>menandakan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pinjaman</a:t>
            </a:r>
            <a:r>
              <a:rPr lang="en-US" sz="1200" dirty="0"/>
              <a:t> </a:t>
            </a:r>
            <a:r>
              <a:rPr lang="en-US" sz="1200" dirty="0" err="1"/>
              <a:t>berhubungan</a:t>
            </a:r>
            <a:r>
              <a:rPr lang="en-US" sz="1200" dirty="0"/>
              <a:t> </a:t>
            </a:r>
            <a:r>
              <a:rPr lang="en-US" sz="1200" dirty="0" err="1"/>
              <a:t>langsung</a:t>
            </a:r>
            <a:r>
              <a:rPr lang="en-US" sz="1200" dirty="0"/>
              <a:t> dengan total </a:t>
            </a:r>
            <a:r>
              <a:rPr lang="en-US" sz="1200" dirty="0" err="1"/>
              <a:t>pembayaran</a:t>
            </a:r>
            <a:r>
              <a:rPr lang="en-US" sz="1200" dirty="0"/>
              <a:t>.</a:t>
            </a:r>
            <a:endParaRPr lang="en-US" altLang="en-US" sz="1200" dirty="0" smtClean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39" y="1052338"/>
            <a:ext cx="3950651" cy="3506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569" t="4086" r="65794" b="80521"/>
          <a:stretch/>
        </p:blipFill>
        <p:spPr>
          <a:xfrm>
            <a:off x="4887739" y="1052338"/>
            <a:ext cx="1750122" cy="83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203" y="2186946"/>
            <a:ext cx="1902493" cy="601579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942632" y="1299121"/>
            <a:ext cx="22013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Pada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cuplikan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tersebut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,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selain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fitur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in_rate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,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memiliki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hubungan</a:t>
            </a:r>
            <a:r>
              <a:rPr lang="en-US" altLang="en-US" sz="1200" dirty="0" smtClean="0">
                <a:solidFill>
                  <a:schemeClr val="tx1"/>
                </a:solidFill>
                <a:latin typeface="Rubik"/>
              </a:rPr>
              <a:t> yang </a:t>
            </a:r>
            <a:r>
              <a:rPr lang="en-US" altLang="en-US" sz="1200" dirty="0" err="1" smtClean="0">
                <a:solidFill>
                  <a:schemeClr val="tx1"/>
                </a:solidFill>
                <a:latin typeface="Rubik"/>
              </a:rPr>
              <a:t>tinggi</a:t>
            </a:r>
            <a:endParaRPr lang="en-US" altLang="en-US" sz="1200" dirty="0" smtClean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24073" y="3175242"/>
            <a:ext cx="744290" cy="27050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88651" y="3148587"/>
            <a:ext cx="737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Rubik"/>
              </a:rPr>
              <a:t>Insight</a:t>
            </a:r>
            <a:endParaRPr lang="en-US" sz="1200" b="1" dirty="0">
              <a:latin typeface="Rubik"/>
            </a:endParaRPr>
          </a:p>
        </p:txBody>
      </p:sp>
      <p:sp>
        <p:nvSpPr>
          <p:cNvPr id="9" name="Striped Right Arrow 8"/>
          <p:cNvSpPr/>
          <p:nvPr/>
        </p:nvSpPr>
        <p:spPr>
          <a:xfrm rot="5242138">
            <a:off x="5778576" y="3636659"/>
            <a:ext cx="358140" cy="2057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0997" y="4054889"/>
            <a:ext cx="2152563" cy="584200"/>
          </a:xfrm>
          <a:prstGeom prst="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Fitur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yang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berkorelasi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tinggi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dapat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dihilangkan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untuk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mencegah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redundansi</a:t>
            </a:r>
            <a:endParaRPr lang="en-US" sz="12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74078" y="4033315"/>
            <a:ext cx="2152563" cy="767602"/>
          </a:xfrm>
          <a:prstGeom prst="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Installment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dan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in_rate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memiliki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korelasi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positif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dengan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loan_amnt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,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hal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ini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dapat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menjadi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fitur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Rubik"/>
              </a:rPr>
              <a:t>penting</a:t>
            </a:r>
            <a:endParaRPr lang="en-US" sz="1200" b="1" dirty="0">
              <a:solidFill>
                <a:schemeClr val="tx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029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1412" y="1756142"/>
            <a:ext cx="53011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5000"/>
            </a:pPr>
            <a:r>
              <a:rPr lang="en-US" sz="5000" b="1" dirty="0" smtClean="0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-US" sz="50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Preprocessing</a:t>
            </a:r>
            <a:endParaRPr lang="en-US" sz="50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1203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9180" y="13673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Pembersihan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Data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-1" y="1175909"/>
            <a:ext cx="2489703" cy="548343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Penghapusan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 feature dengan data 0 yang 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banyak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 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-1" y="2023406"/>
            <a:ext cx="2426329" cy="548344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Penghapuan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 feature data yang 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tidak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terlalu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informatif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 untuk proses 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analisis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57747" y="2145178"/>
            <a:ext cx="1371315" cy="304800"/>
          </a:xfrm>
          <a:prstGeom prst="roundRect">
            <a:avLst>
              <a:gd name="adj" fmla="val 33101"/>
            </a:avLst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application_typ</a:t>
            </a:r>
            <a:r>
              <a:rPr lang="en-US" sz="1100" b="1" dirty="0" err="1" smtClean="0">
                <a:solidFill>
                  <a:schemeClr val="tx1"/>
                </a:solidFill>
              </a:rPr>
              <a:t>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60481" y="2145178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zip_code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641" y="3029923"/>
            <a:ext cx="2385196" cy="1907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52" y="3029923"/>
            <a:ext cx="1899274" cy="190728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12602" y="3582296"/>
            <a:ext cx="462579" cy="268942"/>
          </a:xfrm>
          <a:prstGeom prst="rightArrow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33300" y="2120762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desc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06119" y="2140924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Rubik"/>
              </a:rPr>
              <a:t>title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537071" y="2120762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pymnt_plan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557747" y="2571750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/>
                </a:solidFill>
                <a:latin typeface="Rubik"/>
              </a:rPr>
              <a:t>member_id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22241" y="2585424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Rubik"/>
              </a:rPr>
              <a:t>id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914839" y="2585424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Rubik"/>
              </a:rPr>
              <a:t>Unnamed: </a:t>
            </a:r>
            <a:r>
              <a:rPr lang="en-US" sz="1100" b="1" dirty="0" smtClean="0">
                <a:solidFill>
                  <a:schemeClr val="tx1"/>
                </a:solidFill>
                <a:latin typeface="Rubik"/>
              </a:rPr>
              <a:t>0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07437" y="2585424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/>
                </a:solidFill>
                <a:latin typeface="Rubik"/>
              </a:rPr>
              <a:t>url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158" y="1187784"/>
            <a:ext cx="2612888" cy="5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2707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Converting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Datetime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60926" y="1643766"/>
            <a:ext cx="1161924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/>
                </a:solidFill>
                <a:latin typeface="Rubik"/>
              </a:rPr>
              <a:t>l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ast_pymnt_d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481021" y="2939544"/>
            <a:ext cx="462579" cy="268942"/>
          </a:xfrm>
          <a:prstGeom prst="rightArrow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389185" y="1630767"/>
            <a:ext cx="1182814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/>
                </a:solidFill>
                <a:latin typeface="Rubik"/>
              </a:rPr>
              <a:t>n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ext_pymnt_d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38334" y="1630767"/>
            <a:ext cx="1433946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last_credit_pull_d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538615" y="1630767"/>
            <a:ext cx="1649105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/>
                </a:solidFill>
                <a:latin typeface="Rubik"/>
              </a:rPr>
              <a:t>e</a:t>
            </a:r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arliest_cr_line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3192" y="1669478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  <a:latin typeface="Rubik"/>
              </a:rPr>
              <a:t>Issue_d</a:t>
            </a:r>
            <a:endParaRPr lang="en-US" sz="1100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13392" y="933293"/>
            <a:ext cx="637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Beberapa</a:t>
            </a:r>
            <a:r>
              <a:rPr lang="en-US" dirty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fitur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waktu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diubah</a:t>
            </a:r>
            <a:r>
              <a:rPr lang="en-US" dirty="0" smtClean="0">
                <a:latin typeface="Rubik"/>
              </a:rPr>
              <a:t> dalam </a:t>
            </a:r>
            <a:r>
              <a:rPr lang="en-US" dirty="0" err="1" smtClean="0">
                <a:latin typeface="Rubik"/>
              </a:rPr>
              <a:t>bentuk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numerik</a:t>
            </a:r>
            <a:r>
              <a:rPr lang="en-US" dirty="0" smtClean="0">
                <a:latin typeface="Rubik"/>
              </a:rPr>
              <a:t> dengan </a:t>
            </a:r>
            <a:r>
              <a:rPr lang="en-US" dirty="0" err="1" smtClean="0">
                <a:latin typeface="Rubik"/>
              </a:rPr>
              <a:t>hanya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mengekstraksi</a:t>
            </a:r>
            <a:r>
              <a:rPr lang="en-US" dirty="0" smtClean="0">
                <a:latin typeface="Rubik"/>
              </a:rPr>
              <a:t> </a:t>
            </a:r>
            <a:r>
              <a:rPr lang="en-US" b="1" dirty="0" smtClean="0">
                <a:latin typeface="Rubik"/>
              </a:rPr>
              <a:t>bulan.</a:t>
            </a:r>
            <a:endParaRPr lang="en-US" b="1" dirty="0">
              <a:latin typeface="Rubi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509" y="2334136"/>
            <a:ext cx="3567991" cy="1523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00" y="2579535"/>
            <a:ext cx="3768920" cy="9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7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Proses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Labelling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601450" y="1856103"/>
            <a:ext cx="1161924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Non-Risk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79424" y="1836702"/>
            <a:ext cx="1041400" cy="304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Risk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13392" y="933293"/>
            <a:ext cx="637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Fitur</a:t>
            </a:r>
            <a:r>
              <a:rPr lang="en-US" dirty="0" smtClean="0">
                <a:latin typeface="Rubik"/>
              </a:rPr>
              <a:t> </a:t>
            </a:r>
            <a:r>
              <a:rPr lang="en-US" b="1" dirty="0" err="1" smtClean="0">
                <a:latin typeface="Rubik"/>
              </a:rPr>
              <a:t>loan_status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labelling untuk </a:t>
            </a:r>
            <a:r>
              <a:rPr lang="en-US" dirty="0" err="1" smtClean="0">
                <a:latin typeface="Rubik"/>
              </a:rPr>
              <a:t>penentuan</a:t>
            </a:r>
            <a:r>
              <a:rPr lang="en-US" dirty="0" smtClean="0">
                <a:latin typeface="Rubik"/>
              </a:rPr>
              <a:t> target </a:t>
            </a:r>
            <a:r>
              <a:rPr lang="en-US" dirty="0" err="1" smtClean="0">
                <a:latin typeface="Rubik"/>
              </a:rPr>
              <a:t>prediksi</a:t>
            </a:r>
            <a:r>
              <a:rPr lang="en-US" dirty="0" smtClean="0">
                <a:latin typeface="Rubik"/>
              </a:rPr>
              <a:t>. </a:t>
            </a:r>
            <a:r>
              <a:rPr lang="en-US" dirty="0" err="1" smtClean="0">
                <a:latin typeface="Rubik"/>
              </a:rPr>
              <a:t>Pengklasifikasiannya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sebagai </a:t>
            </a:r>
            <a:r>
              <a:rPr lang="en-US" dirty="0" err="1" smtClean="0">
                <a:latin typeface="Rubik"/>
              </a:rPr>
              <a:t>berikut</a:t>
            </a:r>
            <a:r>
              <a:rPr lang="en-US" dirty="0" smtClean="0">
                <a:latin typeface="Rubik"/>
              </a:rPr>
              <a:t> : </a:t>
            </a:r>
            <a:endParaRPr lang="en-US" dirty="0">
              <a:latin typeface="Rubik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2137503" y="2280457"/>
            <a:ext cx="212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ubik"/>
              </a:rPr>
              <a:t>Charged </a:t>
            </a:r>
            <a:r>
              <a:rPr lang="en-US" sz="1200" dirty="0" smtClean="0">
                <a:latin typeface="Rubik"/>
              </a:rPr>
              <a:t>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ubik"/>
              </a:rPr>
              <a:t>Default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ubik"/>
              </a:rPr>
              <a:t>Late </a:t>
            </a:r>
            <a:r>
              <a:rPr lang="en-US" sz="1200" dirty="0">
                <a:latin typeface="Rubik"/>
              </a:rPr>
              <a:t>(31-120 </a:t>
            </a:r>
            <a:r>
              <a:rPr lang="en-US" sz="1200" dirty="0" smtClean="0">
                <a:latin typeface="Rubik"/>
              </a:rPr>
              <a:t>days)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ubik"/>
              </a:rPr>
              <a:t>Late </a:t>
            </a:r>
            <a:r>
              <a:rPr lang="en-US" sz="1200" dirty="0">
                <a:latin typeface="Rubik"/>
              </a:rPr>
              <a:t>(16-30 days).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5601450" y="2280456"/>
            <a:ext cx="154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ubik"/>
              </a:rPr>
              <a:t>Fully </a:t>
            </a:r>
            <a:r>
              <a:rPr lang="en-US" sz="1200" dirty="0" smtClean="0">
                <a:latin typeface="Rubik"/>
              </a:rPr>
              <a:t>Paid,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ubik"/>
              </a:rPr>
              <a:t>Current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ubik"/>
              </a:rPr>
              <a:t>In </a:t>
            </a:r>
            <a:r>
              <a:rPr lang="en-US" sz="1200" dirty="0">
                <a:latin typeface="Rubik"/>
              </a:rPr>
              <a:t>Grace Period.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1666700" y="3217291"/>
            <a:ext cx="2905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ubik"/>
              </a:rPr>
              <a:t>👉 </a:t>
            </a:r>
            <a:r>
              <a:rPr lang="en-US" sz="1200" b="1" dirty="0" err="1">
                <a:latin typeface="Rubik"/>
              </a:rPr>
              <a:t>Kategori</a:t>
            </a:r>
            <a:r>
              <a:rPr lang="en-US" sz="1200" b="1" dirty="0">
                <a:latin typeface="Rubik"/>
              </a:rPr>
              <a:t> ini </a:t>
            </a:r>
            <a:r>
              <a:rPr lang="en-US" sz="1200" b="1" dirty="0" err="1">
                <a:latin typeface="Rubik"/>
              </a:rPr>
              <a:t>dianggap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memiliki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risiko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kredit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tinggi</a:t>
            </a:r>
            <a:r>
              <a:rPr lang="en-US" sz="1200" dirty="0">
                <a:latin typeface="Rubik"/>
              </a:rPr>
              <a:t>, </a:t>
            </a:r>
            <a:r>
              <a:rPr lang="en-US" sz="1200" dirty="0" err="1">
                <a:latin typeface="Rubik"/>
              </a:rPr>
              <a:t>karena</a:t>
            </a:r>
            <a:r>
              <a:rPr lang="en-US" sz="1200" dirty="0">
                <a:latin typeface="Rubik"/>
              </a:rPr>
              <a:t> </a:t>
            </a:r>
            <a:r>
              <a:rPr lang="en-US" sz="1200" dirty="0" err="1">
                <a:latin typeface="Rubik"/>
              </a:rPr>
              <a:t>keterlambatan</a:t>
            </a:r>
            <a:r>
              <a:rPr lang="en-US" sz="1200" dirty="0">
                <a:latin typeface="Rubik"/>
              </a:rPr>
              <a:t> atau </a:t>
            </a:r>
            <a:r>
              <a:rPr lang="en-US" sz="1200" dirty="0" err="1">
                <a:latin typeface="Rubik"/>
              </a:rPr>
              <a:t>kegagalan</a:t>
            </a:r>
            <a:r>
              <a:rPr lang="en-US" sz="1200" dirty="0">
                <a:latin typeface="Rubik"/>
              </a:rPr>
              <a:t> </a:t>
            </a:r>
            <a:r>
              <a:rPr lang="en-US" sz="1200" dirty="0" err="1">
                <a:latin typeface="Rubik"/>
              </a:rPr>
              <a:t>pembayaran</a:t>
            </a:r>
            <a:r>
              <a:rPr lang="en-US" sz="1200" dirty="0">
                <a:latin typeface="Rubik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5310724" y="3217291"/>
            <a:ext cx="2905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👉 </a:t>
            </a:r>
            <a:r>
              <a:rPr lang="en-US" sz="1200" b="1" dirty="0" err="1"/>
              <a:t>Kategori</a:t>
            </a:r>
            <a:r>
              <a:rPr lang="en-US" sz="1200" b="1" dirty="0"/>
              <a:t> ini </a:t>
            </a:r>
            <a:r>
              <a:rPr lang="en-US" sz="1200" b="1" dirty="0" err="1"/>
              <a:t>dianggap</a:t>
            </a:r>
            <a:r>
              <a:rPr lang="en-US" sz="1200" b="1" dirty="0"/>
              <a:t> </a:t>
            </a:r>
            <a:r>
              <a:rPr lang="en-US" sz="1200" b="1" dirty="0" err="1"/>
              <a:t>aman</a:t>
            </a:r>
            <a:r>
              <a:rPr lang="en-US" sz="1200" dirty="0"/>
              <a:t>,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peminjam</a:t>
            </a:r>
            <a:r>
              <a:rPr lang="en-US" sz="1200" dirty="0"/>
              <a:t>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kepatuhan</a:t>
            </a:r>
            <a:r>
              <a:rPr lang="en-US" sz="1200" dirty="0"/>
              <a:t> dalam </a:t>
            </a:r>
            <a:r>
              <a:rPr lang="en-US" sz="1200" dirty="0" err="1"/>
              <a:t>pembayaran</a:t>
            </a:r>
            <a:r>
              <a:rPr lang="en-US" sz="1200" dirty="0"/>
              <a:t>.</a:t>
            </a:r>
            <a:endParaRPr lang="en-US" sz="1200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17595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Features </a:t>
            </a:r>
            <a:r>
              <a:rPr lang="en" sz="27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Engineering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28700" y="1438106"/>
            <a:ext cx="1511300" cy="598949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Ordinal Encoding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8700" y="3290803"/>
            <a:ext cx="1511300" cy="598949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Label Encoding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8900" y="1429803"/>
            <a:ext cx="552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ubik"/>
              </a:rPr>
              <a:t>Mengubah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kategori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menjadi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angka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berdasarkan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urutan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tertentu</a:t>
            </a:r>
            <a:r>
              <a:rPr lang="en-US" dirty="0" smtClean="0">
                <a:latin typeface="Rubik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Rubik"/>
              </a:rPr>
              <a:t>t</a:t>
            </a:r>
            <a:r>
              <a:rPr lang="en-US" b="1" dirty="0" smtClean="0">
                <a:latin typeface="Rubik"/>
              </a:rPr>
              <a:t>erm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Rubik"/>
              </a:rPr>
              <a:t>g</a:t>
            </a:r>
            <a:r>
              <a:rPr lang="en-US" b="1" dirty="0" smtClean="0">
                <a:latin typeface="Rubik"/>
              </a:rPr>
              <a:t>rade</a:t>
            </a:r>
          </a:p>
          <a:p>
            <a:pPr marL="342900" indent="-342900">
              <a:buAutoNum type="arabicPeriod"/>
            </a:pPr>
            <a:r>
              <a:rPr lang="en-US" b="1" dirty="0" err="1">
                <a:latin typeface="Rubik"/>
              </a:rPr>
              <a:t>s</a:t>
            </a:r>
            <a:r>
              <a:rPr lang="en-US" b="1" dirty="0" err="1" smtClean="0">
                <a:latin typeface="Rubik"/>
              </a:rPr>
              <a:t>ub_grade</a:t>
            </a:r>
            <a:endParaRPr lang="en-US" b="1" dirty="0" smtClean="0">
              <a:latin typeface="Rubik"/>
            </a:endParaRPr>
          </a:p>
          <a:p>
            <a:pPr marL="342900" indent="-342900">
              <a:buAutoNum type="arabicPeriod"/>
            </a:pPr>
            <a:r>
              <a:rPr lang="en-US" b="1" dirty="0" err="1">
                <a:latin typeface="Rubik"/>
              </a:rPr>
              <a:t>e</a:t>
            </a:r>
            <a:r>
              <a:rPr lang="en-US" b="1" dirty="0" err="1" smtClean="0">
                <a:latin typeface="Rubik"/>
              </a:rPr>
              <a:t>mp_length</a:t>
            </a:r>
            <a:endParaRPr lang="en-US" b="1" dirty="0" smtClean="0">
              <a:latin typeface="Rubik"/>
            </a:endParaRPr>
          </a:p>
          <a:p>
            <a:pPr marL="342900" indent="-342900">
              <a:buAutoNum type="arabicPeriod"/>
            </a:pPr>
            <a:r>
              <a:rPr lang="en-US" b="1" dirty="0" err="1">
                <a:latin typeface="Rubik"/>
              </a:rPr>
              <a:t>v</a:t>
            </a:r>
            <a:r>
              <a:rPr lang="en-US" b="1" dirty="0" err="1" smtClean="0">
                <a:latin typeface="Rubik"/>
              </a:rPr>
              <a:t>erification_status</a:t>
            </a:r>
            <a:endParaRPr lang="en-US" b="1" dirty="0">
              <a:latin typeface="Rubi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1600" y="3172618"/>
            <a:ext cx="552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(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 smtClean="0"/>
              <a:t>).</a:t>
            </a:r>
            <a:endParaRPr lang="en-US" b="1" dirty="0" smtClean="0">
              <a:latin typeface="Rubik"/>
            </a:endParaRPr>
          </a:p>
          <a:p>
            <a:pPr marL="342900" indent="-342900">
              <a:buAutoNum type="arabicPeriod"/>
            </a:pPr>
            <a:r>
              <a:rPr lang="en-US" b="1" dirty="0" err="1">
                <a:latin typeface="Rubik"/>
              </a:rPr>
              <a:t>h</a:t>
            </a:r>
            <a:r>
              <a:rPr lang="en-US" b="1" dirty="0" err="1" smtClean="0">
                <a:latin typeface="Rubik"/>
              </a:rPr>
              <a:t>ome_ownership</a:t>
            </a:r>
            <a:endParaRPr lang="en-US" b="1" dirty="0" smtClean="0">
              <a:latin typeface="Rubik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latin typeface="Rubik"/>
              </a:rPr>
              <a:t>purpose</a:t>
            </a:r>
          </a:p>
          <a:p>
            <a:pPr marL="342900" indent="-342900">
              <a:buAutoNum type="arabicPeriod"/>
            </a:pPr>
            <a:r>
              <a:rPr lang="en-US" b="1" dirty="0" err="1">
                <a:latin typeface="Rubik"/>
              </a:rPr>
              <a:t>a</a:t>
            </a:r>
            <a:r>
              <a:rPr lang="en-US" b="1" dirty="0" err="1" smtClean="0">
                <a:latin typeface="Rubik"/>
              </a:rPr>
              <a:t>ddr_state</a:t>
            </a:r>
            <a:endParaRPr lang="en-US" b="1" dirty="0" smtClean="0">
              <a:latin typeface="Rubik"/>
            </a:endParaRPr>
          </a:p>
          <a:p>
            <a:pPr marL="342900" indent="-342900">
              <a:buAutoNum type="arabicPeriod"/>
            </a:pPr>
            <a:r>
              <a:rPr lang="en-US" b="1" dirty="0" err="1">
                <a:latin typeface="Rubik"/>
              </a:rPr>
              <a:t>i</a:t>
            </a:r>
            <a:r>
              <a:rPr lang="en-US" b="1" dirty="0" err="1" smtClean="0">
                <a:latin typeface="Rubik"/>
              </a:rPr>
              <a:t>nitial_list_status</a:t>
            </a:r>
            <a:endParaRPr lang="en-US" b="1" dirty="0">
              <a:latin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Pembuatan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Fitur Baru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50900" y="1240789"/>
            <a:ext cx="15875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ubik"/>
              </a:rPr>
              <a:t>loan_to_income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9700" y="1204738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ubik"/>
              </a:rPr>
              <a:t>Mengukur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seberapa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besar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jumlah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pinjaman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dibandingkan</a:t>
            </a:r>
            <a:r>
              <a:rPr lang="en-US" dirty="0">
                <a:latin typeface="Rubik"/>
              </a:rPr>
              <a:t> dengan </a:t>
            </a:r>
            <a:r>
              <a:rPr lang="en-US" dirty="0" err="1">
                <a:latin typeface="Rubik"/>
              </a:rPr>
              <a:t>pendapatan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tahunan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peminjam</a:t>
            </a:r>
            <a:r>
              <a:rPr lang="en-US" dirty="0">
                <a:latin typeface="Rubik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50900" y="1861040"/>
            <a:ext cx="16891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ubik"/>
              </a:rPr>
              <a:t>credit_utilization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9700" y="1849098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ubik"/>
              </a:rPr>
              <a:t>Mengukur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sejauh</a:t>
            </a:r>
            <a:r>
              <a:rPr lang="en-US" dirty="0">
                <a:latin typeface="Rubik"/>
              </a:rPr>
              <a:t> mana </a:t>
            </a:r>
            <a:r>
              <a:rPr lang="en-US" dirty="0" err="1">
                <a:latin typeface="Rubik"/>
              </a:rPr>
              <a:t>peminjam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telah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menggunakan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batas</a:t>
            </a:r>
            <a:r>
              <a:rPr lang="en-US" dirty="0">
                <a:latin typeface="Rubik"/>
              </a:rPr>
              <a:t> </a:t>
            </a:r>
            <a:r>
              <a:rPr lang="en-US" dirty="0" err="1">
                <a:latin typeface="Rubik"/>
              </a:rPr>
              <a:t>kredit</a:t>
            </a:r>
            <a:r>
              <a:rPr lang="en-US" dirty="0">
                <a:latin typeface="Rubik"/>
              </a:rPr>
              <a:t> yang </a:t>
            </a:r>
            <a:r>
              <a:rPr lang="en-US" dirty="0" err="1">
                <a:latin typeface="Rubik"/>
              </a:rPr>
              <a:t>tersedia</a:t>
            </a:r>
            <a:r>
              <a:rPr lang="en-US" dirty="0">
                <a:latin typeface="Rubik"/>
              </a:rPr>
              <a:t>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50900" y="2481291"/>
            <a:ext cx="22987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ubik"/>
              </a:rPr>
              <a:t>installment_to_income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9600" y="2435581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Mengukur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proporsi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cicilan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bulanan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terhadap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pendapatan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bulanan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peminjam</a:t>
            </a:r>
            <a:r>
              <a:rPr lang="en-US" dirty="0" smtClean="0">
                <a:latin typeface="Rubik"/>
              </a:rPr>
              <a:t>.</a:t>
            </a:r>
            <a:endParaRPr lang="en-US" dirty="0">
              <a:latin typeface="Rubi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50900" y="3127668"/>
            <a:ext cx="22987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ubik"/>
              </a:rPr>
              <a:t>high_risk_delinquency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62812" y="3055832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Menandai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peminjaman</a:t>
            </a:r>
            <a:r>
              <a:rPr lang="en-US" dirty="0" smtClean="0">
                <a:latin typeface="Rubik"/>
              </a:rPr>
              <a:t> yang </a:t>
            </a:r>
            <a:r>
              <a:rPr lang="en-US" dirty="0" err="1" smtClean="0">
                <a:latin typeface="Rubik"/>
              </a:rPr>
              <a:t>memiliki</a:t>
            </a:r>
            <a:r>
              <a:rPr lang="en-US" dirty="0" smtClean="0">
                <a:latin typeface="Rubik"/>
              </a:rPr>
              <a:t> lebih </a:t>
            </a:r>
            <a:r>
              <a:rPr lang="en-US" dirty="0" err="1" smtClean="0">
                <a:latin typeface="Rubik"/>
              </a:rPr>
              <a:t>dari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satu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keterlambatan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pembayaran</a:t>
            </a:r>
            <a:r>
              <a:rPr lang="en-US" dirty="0" smtClean="0">
                <a:latin typeface="Rubik"/>
              </a:rPr>
              <a:t> dalam laporan </a:t>
            </a:r>
            <a:r>
              <a:rPr lang="en-US" dirty="0" err="1" smtClean="0">
                <a:latin typeface="Rubik"/>
              </a:rPr>
              <a:t>kredit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mereka</a:t>
            </a:r>
            <a:endParaRPr lang="en-US" dirty="0">
              <a:latin typeface="Rubik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43643" y="3728335"/>
            <a:ext cx="22987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ubik"/>
              </a:rPr>
              <a:t>r</a:t>
            </a:r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evolving_utilization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62812" y="3636915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Mengukur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seberapa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besar</a:t>
            </a:r>
            <a:r>
              <a:rPr lang="en-US" dirty="0" smtClean="0">
                <a:latin typeface="Rubik"/>
              </a:rPr>
              <a:t> revolving balance (</a:t>
            </a:r>
            <a:r>
              <a:rPr lang="en-US" dirty="0" err="1" smtClean="0">
                <a:latin typeface="Rubik"/>
              </a:rPr>
              <a:t>saldo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berjalan</a:t>
            </a:r>
            <a:r>
              <a:rPr lang="en-US" dirty="0" smtClean="0">
                <a:latin typeface="Rubik"/>
              </a:rPr>
              <a:t>) </a:t>
            </a:r>
            <a:r>
              <a:rPr lang="en-US" dirty="0" err="1" smtClean="0">
                <a:latin typeface="Rubik"/>
              </a:rPr>
              <a:t>terhadap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batas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kredit</a:t>
            </a:r>
            <a:r>
              <a:rPr lang="en-US" dirty="0" smtClean="0">
                <a:latin typeface="Rubik"/>
              </a:rPr>
              <a:t> yang </a:t>
            </a:r>
            <a:r>
              <a:rPr lang="en-US" dirty="0" err="1" smtClean="0">
                <a:latin typeface="Rubik"/>
              </a:rPr>
              <a:t>tersedia</a:t>
            </a:r>
            <a:endParaRPr lang="en-US" dirty="0">
              <a:latin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08850" y="36253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About Me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265521" y="2071263"/>
            <a:ext cx="6662743" cy="257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SKILL :</a:t>
            </a:r>
          </a:p>
          <a:p>
            <a:pPr marL="342900" lvl="0">
              <a:spcAft>
                <a:spcPts val="1200"/>
              </a:spcAft>
              <a:buAutoNum type="arabicPeriod"/>
            </a:pPr>
            <a:r>
              <a:rPr lang="en-US" sz="1200" b="1" dirty="0" smtClean="0">
                <a:solidFill>
                  <a:schemeClr val="bg1"/>
                </a:solidFill>
              </a:rPr>
              <a:t>Machine </a:t>
            </a:r>
            <a:r>
              <a:rPr lang="en-US" sz="1200" b="1" dirty="0">
                <a:solidFill>
                  <a:schemeClr val="bg1"/>
                </a:solidFill>
              </a:rPr>
              <a:t>Learning &amp; AI</a:t>
            </a:r>
            <a:r>
              <a:rPr lang="en-US" sz="1200" dirty="0">
                <a:solidFill>
                  <a:schemeClr val="bg1"/>
                </a:solidFill>
              </a:rPr>
              <a:t>: Model </a:t>
            </a:r>
            <a:r>
              <a:rPr lang="en-US" sz="1200" dirty="0" err="1">
                <a:solidFill>
                  <a:schemeClr val="bg1"/>
                </a:solidFill>
              </a:rPr>
              <a:t>prediksi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risiko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kredit</a:t>
            </a:r>
            <a:r>
              <a:rPr lang="en-US" sz="1200" dirty="0">
                <a:solidFill>
                  <a:schemeClr val="bg1"/>
                </a:solidFill>
              </a:rPr>
              <a:t>, Computer Vision (</a:t>
            </a:r>
            <a:r>
              <a:rPr lang="en-US" sz="1200" dirty="0" err="1">
                <a:solidFill>
                  <a:schemeClr val="bg1"/>
                </a:solidFill>
              </a:rPr>
              <a:t>CycleGAN</a:t>
            </a:r>
            <a:r>
              <a:rPr lang="en-US" sz="1200" dirty="0">
                <a:solidFill>
                  <a:schemeClr val="bg1"/>
                </a:solidFill>
              </a:rPr>
              <a:t>, Pix2Pix, </a:t>
            </a:r>
            <a:r>
              <a:rPr lang="en-US" sz="1200" dirty="0" err="1">
                <a:solidFill>
                  <a:schemeClr val="bg1"/>
                </a:solidFill>
              </a:rPr>
              <a:t>PSPNet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</a:p>
          <a:p>
            <a:pPr marL="342900" lvl="0">
              <a:spcAft>
                <a:spcPts val="1200"/>
              </a:spcAft>
              <a:buAutoNum type="arabicPeriod"/>
            </a:pPr>
            <a:r>
              <a:rPr lang="en-US" sz="1200" b="1" dirty="0" err="1">
                <a:solidFill>
                  <a:schemeClr val="bg1"/>
                </a:solidFill>
              </a:rPr>
              <a:t>Pemrograman</a:t>
            </a:r>
            <a:r>
              <a:rPr lang="en-US" sz="1200" dirty="0">
                <a:solidFill>
                  <a:schemeClr val="bg1"/>
                </a:solidFill>
              </a:rPr>
              <a:t>: Python (Pandas, </a:t>
            </a:r>
            <a:r>
              <a:rPr lang="en-US" sz="1200" dirty="0" err="1">
                <a:solidFill>
                  <a:schemeClr val="bg1"/>
                </a:solidFill>
              </a:rPr>
              <a:t>Scikit</a:t>
            </a:r>
            <a:r>
              <a:rPr lang="en-US" sz="1200" dirty="0">
                <a:solidFill>
                  <a:schemeClr val="bg1"/>
                </a:solidFill>
              </a:rPr>
              <a:t>-learn, </a:t>
            </a:r>
            <a:r>
              <a:rPr lang="en-US" sz="1200" dirty="0" err="1">
                <a:solidFill>
                  <a:schemeClr val="bg1"/>
                </a:solidFill>
              </a:rPr>
              <a:t>TensorFlow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PyTorch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</a:p>
          <a:p>
            <a:pPr marL="342900" lvl="0">
              <a:spcAft>
                <a:spcPts val="1200"/>
              </a:spcAft>
              <a:buAutoNum type="arabicPeriod"/>
            </a:pPr>
            <a:r>
              <a:rPr lang="en-US" sz="1200" b="1" dirty="0" err="1">
                <a:solidFill>
                  <a:schemeClr val="bg1"/>
                </a:solidFill>
              </a:rPr>
              <a:t>IoT</a:t>
            </a:r>
            <a:r>
              <a:rPr lang="en-US" sz="1200" b="1" dirty="0">
                <a:solidFill>
                  <a:schemeClr val="bg1"/>
                </a:solidFill>
              </a:rPr>
              <a:t> &amp; Embedded Systems</a:t>
            </a:r>
            <a:r>
              <a:rPr lang="en-US" sz="1200" dirty="0">
                <a:solidFill>
                  <a:schemeClr val="bg1"/>
                </a:solidFill>
              </a:rPr>
              <a:t>: ESP32, BLE, sensor (Nitrogen, pH, </a:t>
            </a:r>
            <a:r>
              <a:rPr lang="en-US" sz="1200" dirty="0" err="1">
                <a:solidFill>
                  <a:schemeClr val="bg1"/>
                </a:solidFill>
              </a:rPr>
              <a:t>Kelembaban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dll</a:t>
            </a:r>
            <a:r>
              <a:rPr lang="en-US" sz="1200" dirty="0" smtClean="0">
                <a:solidFill>
                  <a:schemeClr val="bg1"/>
                </a:solidFill>
              </a:rPr>
              <a:t>.)</a:t>
            </a:r>
          </a:p>
          <a:p>
            <a:pPr marL="342900" lvl="0">
              <a:spcAft>
                <a:spcPts val="1200"/>
              </a:spcAft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Leadership &amp; Research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Asisten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Praktikum</a:t>
            </a:r>
            <a:r>
              <a:rPr lang="en-US" sz="1200" dirty="0">
                <a:solidFill>
                  <a:schemeClr val="bg1"/>
                </a:solidFill>
              </a:rPr>
              <a:t>, Project Engineer di AMX UAV, </a:t>
            </a:r>
            <a:r>
              <a:rPr lang="en-US" sz="1200" dirty="0" err="1">
                <a:solidFill>
                  <a:schemeClr val="bg1"/>
                </a:solidFill>
              </a:rPr>
              <a:t>Ketua</a:t>
            </a:r>
            <a:r>
              <a:rPr lang="en-US" sz="1200" dirty="0">
                <a:solidFill>
                  <a:schemeClr val="bg1"/>
                </a:solidFill>
              </a:rPr>
              <a:t> &amp; Project Manager di </a:t>
            </a:r>
            <a:r>
              <a:rPr lang="en-US" sz="1200" dirty="0" err="1">
                <a:solidFill>
                  <a:schemeClr val="bg1"/>
                </a:solidFill>
              </a:rPr>
              <a:t>Elins</a:t>
            </a:r>
            <a:r>
              <a:rPr lang="en-US" sz="1200" dirty="0">
                <a:solidFill>
                  <a:schemeClr val="bg1"/>
                </a:solidFill>
              </a:rPr>
              <a:t> Research </a:t>
            </a:r>
            <a:r>
              <a:rPr lang="en-US" sz="1200" dirty="0" smtClean="0">
                <a:solidFill>
                  <a:schemeClr val="bg1"/>
                </a:solidFill>
              </a:rPr>
              <a:t>Club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400" b="1" dirty="0" smtClean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 b="1" dirty="0">
              <a:solidFill>
                <a:srgbClr val="028D9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66;p14"/>
          <p:cNvSpPr txBox="1">
            <a:spLocks/>
          </p:cNvSpPr>
          <p:nvPr/>
        </p:nvSpPr>
        <p:spPr>
          <a:xfrm>
            <a:off x="522257" y="1024069"/>
            <a:ext cx="82476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8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Destya</a:t>
            </a:r>
            <a:r>
              <a:rPr lang="en-US" sz="1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Rosa </a:t>
            </a:r>
            <a:r>
              <a:rPr lang="en-US" sz="18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Mardiana</a:t>
            </a:r>
            <a:r>
              <a:rPr lang="en-US" sz="1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>
              <a:buSzPts val="990"/>
            </a:pPr>
            <a:r>
              <a:rPr lang="en-US" sz="1200" dirty="0"/>
              <a:t>📍 </a:t>
            </a: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Mahasiswa </a:t>
            </a:r>
            <a:r>
              <a:rPr lang="en-US" sz="12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Elektronika</a:t>
            </a: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Instrumentasi</a:t>
            </a: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Universitas</a:t>
            </a: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Gadjah</a:t>
            </a:r>
            <a:r>
              <a:rPr lang="en-US" sz="12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Mada</a:t>
            </a:r>
            <a:endParaRPr lang="en-US" sz="1200" b="1" dirty="0" smtClean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buSzPts val="990"/>
            </a:pPr>
            <a:r>
              <a:rPr lang="en-US" sz="1200" dirty="0" smtClean="0"/>
              <a:t>📊 Data </a:t>
            </a:r>
            <a:r>
              <a:rPr lang="en-US" sz="1200" dirty="0"/>
              <a:t>Science &amp; Machine Learning </a:t>
            </a:r>
            <a:r>
              <a:rPr lang="en-US" sz="1200" dirty="0" smtClean="0"/>
              <a:t>Enthusiast </a:t>
            </a:r>
            <a:r>
              <a:rPr lang="en-US" sz="1200" dirty="0"/>
              <a:t>| </a:t>
            </a:r>
            <a:r>
              <a:rPr lang="en-US" sz="1200" dirty="0" smtClean="0"/>
              <a:t>🚀 </a:t>
            </a:r>
            <a:r>
              <a:rPr lang="en-US" sz="1200" dirty="0" err="1" smtClean="0"/>
              <a:t>Berpengalaman</a:t>
            </a:r>
            <a:r>
              <a:rPr lang="en-US" sz="1200" dirty="0" smtClean="0"/>
              <a:t> </a:t>
            </a:r>
            <a:r>
              <a:rPr lang="en-US" sz="1200" dirty="0"/>
              <a:t>dalam </a:t>
            </a:r>
            <a:r>
              <a:rPr lang="en-US" sz="1200" dirty="0" err="1"/>
              <a:t>Analisis</a:t>
            </a:r>
            <a:r>
              <a:rPr lang="en-US" sz="1200" dirty="0"/>
              <a:t> Data, </a:t>
            </a:r>
            <a:r>
              <a:rPr lang="en-US" sz="1200" dirty="0" smtClean="0"/>
              <a:t>Machine Learning,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IoT</a:t>
            </a:r>
            <a:endParaRPr lang="en-US" sz="12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Train Tes Split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dan Fitur</a:t>
            </a:r>
            <a:r>
              <a:rPr lang="en" sz="27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Scaling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85734" y="1532206"/>
            <a:ext cx="15875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Train Test Split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8706" y="1455432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Membagi</a:t>
            </a:r>
            <a:r>
              <a:rPr lang="en-US" dirty="0" smtClean="0">
                <a:latin typeface="Rubik"/>
              </a:rPr>
              <a:t> data set </a:t>
            </a:r>
            <a:r>
              <a:rPr lang="en-US" dirty="0" err="1" smtClean="0">
                <a:latin typeface="Rubik"/>
              </a:rPr>
              <a:t>menjadi</a:t>
            </a:r>
            <a:r>
              <a:rPr lang="en-US" dirty="0" smtClean="0">
                <a:latin typeface="Rubik"/>
              </a:rPr>
              <a:t> data test </a:t>
            </a:r>
            <a:r>
              <a:rPr lang="en-US" dirty="0" err="1" smtClean="0">
                <a:latin typeface="Rubik"/>
              </a:rPr>
              <a:t>sebanyak</a:t>
            </a:r>
            <a:r>
              <a:rPr lang="en-US" dirty="0" smtClean="0">
                <a:latin typeface="Rubik"/>
              </a:rPr>
              <a:t> 20% </a:t>
            </a:r>
            <a:r>
              <a:rPr lang="en-US" dirty="0" err="1" smtClean="0">
                <a:latin typeface="Rubik"/>
              </a:rPr>
              <a:t>dan</a:t>
            </a:r>
            <a:r>
              <a:rPr lang="en-US" dirty="0" smtClean="0">
                <a:latin typeface="Rubik"/>
              </a:rPr>
              <a:t> data train </a:t>
            </a:r>
            <a:r>
              <a:rPr lang="en-US" dirty="0" err="1" smtClean="0">
                <a:latin typeface="Rubik"/>
              </a:rPr>
              <a:t>sebanyak</a:t>
            </a:r>
            <a:r>
              <a:rPr lang="en-US" dirty="0" smtClean="0">
                <a:latin typeface="Rubik"/>
              </a:rPr>
              <a:t> 80%</a:t>
            </a:r>
            <a:endParaRPr lang="en-US" dirty="0">
              <a:latin typeface="Rubi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5734" y="2882019"/>
            <a:ext cx="1689100" cy="431800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Fitur</a:t>
            </a:r>
            <a:r>
              <a:rPr lang="en-US" b="1" dirty="0" smtClean="0">
                <a:solidFill>
                  <a:schemeClr val="tx1"/>
                </a:solidFill>
                <a:latin typeface="Rubik"/>
              </a:rPr>
              <a:t> Scaling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8706" y="2790599"/>
            <a:ext cx="500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ubik"/>
              </a:rPr>
              <a:t>Fitur</a:t>
            </a:r>
            <a:r>
              <a:rPr lang="en-US" dirty="0" smtClean="0">
                <a:latin typeface="Rubik"/>
              </a:rPr>
              <a:t> scaling yang </a:t>
            </a:r>
            <a:r>
              <a:rPr lang="en-US" dirty="0" err="1" smtClean="0">
                <a:latin typeface="Rubik"/>
              </a:rPr>
              <a:t>digunakan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adalah</a:t>
            </a:r>
            <a:r>
              <a:rPr lang="en-US" dirty="0" smtClean="0">
                <a:latin typeface="Rubik"/>
              </a:rPr>
              <a:t> Standardization untuk </a:t>
            </a:r>
            <a:r>
              <a:rPr lang="en-US" dirty="0" err="1" smtClean="0">
                <a:latin typeface="Rubik"/>
              </a:rPr>
              <a:t>menyamakan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skala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fitur</a:t>
            </a:r>
            <a:r>
              <a:rPr lang="en-US" dirty="0" smtClean="0">
                <a:latin typeface="Rubik"/>
              </a:rPr>
              <a:t> agar model </a:t>
            </a:r>
            <a:r>
              <a:rPr lang="en-US" dirty="0" err="1" smtClean="0">
                <a:latin typeface="Rubik"/>
              </a:rPr>
              <a:t>tidak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terpengaruh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oleh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perbedaan</a:t>
            </a:r>
            <a:r>
              <a:rPr lang="en-US" dirty="0" smtClean="0">
                <a:latin typeface="Rubik"/>
              </a:rPr>
              <a:t> unit </a:t>
            </a:r>
            <a:r>
              <a:rPr lang="en-US" dirty="0" err="1" smtClean="0">
                <a:latin typeface="Rubik"/>
              </a:rPr>
              <a:t>dan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rentang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nilai</a:t>
            </a:r>
            <a:r>
              <a:rPr lang="en-US" dirty="0" smtClean="0">
                <a:latin typeface="Rubik"/>
              </a:rPr>
              <a:t>. </a:t>
            </a:r>
            <a:endParaRPr lang="en-US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10656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5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sz="27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Modeling</a:t>
            </a:r>
            <a:endParaRPr sz="2700" b="1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3533" y="1052338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Training Model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0344" y="1058439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Prediction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97655" y="1052337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Evaluation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781299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217521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-1" y="1849943"/>
            <a:ext cx="2390504" cy="59281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Logistic Regression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2602181"/>
            <a:ext cx="2780433" cy="188106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93668" y="4102826"/>
            <a:ext cx="1324792" cy="271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Training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344" y="2646959"/>
            <a:ext cx="4657725" cy="5238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3519305" y="3518050"/>
            <a:ext cx="44982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ubik"/>
              </a:rPr>
              <a:t>Ini </a:t>
            </a:r>
            <a:r>
              <a:rPr lang="en-US" dirty="0" err="1" smtClean="0">
                <a:latin typeface="Rubik"/>
              </a:rPr>
              <a:t>menunjukkan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bahwa</a:t>
            </a:r>
            <a:r>
              <a:rPr lang="en-US" dirty="0" smtClean="0">
                <a:latin typeface="Rubik"/>
              </a:rPr>
              <a:t> Logistic Regression </a:t>
            </a:r>
            <a:r>
              <a:rPr lang="en-US" dirty="0" err="1" smtClean="0">
                <a:latin typeface="Rubik"/>
              </a:rPr>
              <a:t>memiliki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performa</a:t>
            </a:r>
            <a:r>
              <a:rPr lang="en-US" dirty="0" smtClean="0">
                <a:latin typeface="Rubik"/>
              </a:rPr>
              <a:t> yang </a:t>
            </a:r>
            <a:r>
              <a:rPr lang="en-US" dirty="0" err="1" smtClean="0">
                <a:latin typeface="Rubik"/>
              </a:rPr>
              <a:t>buruk</a:t>
            </a:r>
            <a:r>
              <a:rPr lang="en-US" dirty="0" smtClean="0">
                <a:latin typeface="Rubik"/>
              </a:rPr>
              <a:t> pada data testing, </a:t>
            </a:r>
            <a:r>
              <a:rPr lang="en-US" dirty="0" err="1" smtClean="0">
                <a:latin typeface="Rubik"/>
              </a:rPr>
              <a:t>jauh</a:t>
            </a:r>
            <a:r>
              <a:rPr lang="en-US" dirty="0" smtClean="0">
                <a:latin typeface="Rubik"/>
              </a:rPr>
              <a:t> lebih </a:t>
            </a:r>
            <a:r>
              <a:rPr lang="en-US" dirty="0" err="1" smtClean="0">
                <a:latin typeface="Rubik"/>
              </a:rPr>
              <a:t>rendah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dari</a:t>
            </a:r>
            <a:r>
              <a:rPr lang="en-US" dirty="0" smtClean="0">
                <a:latin typeface="Rubik"/>
              </a:rPr>
              <a:t> pada data </a:t>
            </a:r>
            <a:r>
              <a:rPr lang="en-US" dirty="0" err="1" smtClean="0">
                <a:latin typeface="Rubik"/>
              </a:rPr>
              <a:t>trining</a:t>
            </a:r>
            <a:r>
              <a:rPr lang="en-US" dirty="0" smtClean="0">
                <a:latin typeface="Rubik"/>
              </a:rPr>
              <a:t>. Ini </a:t>
            </a:r>
            <a:r>
              <a:rPr lang="en-US" dirty="0" err="1" smtClean="0">
                <a:latin typeface="Rubik"/>
              </a:rPr>
              <a:t>adalah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indikasi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kuat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bhwa</a:t>
            </a:r>
            <a:r>
              <a:rPr lang="en-US" dirty="0" smtClean="0">
                <a:latin typeface="Rubik"/>
              </a:rPr>
              <a:t> model ini </a:t>
            </a:r>
            <a:r>
              <a:rPr lang="en-US" dirty="0" err="1" smtClean="0">
                <a:latin typeface="Rubik"/>
              </a:rPr>
              <a:t>underfitting</a:t>
            </a:r>
            <a:r>
              <a:rPr lang="en-US" dirty="0" smtClean="0">
                <a:latin typeface="Rubik"/>
              </a:rPr>
              <a:t> atau </a:t>
            </a:r>
            <a:r>
              <a:rPr lang="en-US" dirty="0" err="1" smtClean="0">
                <a:latin typeface="Rubik"/>
              </a:rPr>
              <a:t>tidak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cocok</a:t>
            </a:r>
            <a:r>
              <a:rPr lang="en-US" dirty="0" smtClean="0">
                <a:latin typeface="Rubik"/>
              </a:rPr>
              <a:t> dengan data</a:t>
            </a:r>
            <a:endParaRPr lang="en-US" dirty="0">
              <a:latin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5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sz="27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Modeling</a:t>
            </a:r>
            <a:endParaRPr sz="2700" b="1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3533" y="1052338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Training Model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0344" y="1058439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Prediction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97655" y="1052337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Evaluation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781299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217521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-1" y="1849943"/>
            <a:ext cx="2390504" cy="59281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Random Forest Classifier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4" y="2542274"/>
            <a:ext cx="3097718" cy="2107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851" y="2624878"/>
            <a:ext cx="4076700" cy="24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40851" y="301128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Rubik"/>
              </a:rPr>
              <a:t>Performa yang baik </a:t>
            </a:r>
            <a:r>
              <a:rPr lang="en-US" dirty="0" err="1" smtClean="0">
                <a:latin typeface="Rubik"/>
              </a:rPr>
              <a:t>dan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stabil</a:t>
            </a:r>
            <a:r>
              <a:rPr lang="en-US" dirty="0" smtClean="0">
                <a:latin typeface="Rubik"/>
              </a:rPr>
              <a:t>, dengan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yang </a:t>
            </a:r>
            <a:r>
              <a:rPr lang="en-US" dirty="0" err="1" smtClean="0">
                <a:latin typeface="Rubik"/>
              </a:rPr>
              <a:t>tinggi</a:t>
            </a:r>
            <a:r>
              <a:rPr lang="en-US" dirty="0" smtClean="0">
                <a:latin typeface="Rubik"/>
              </a:rPr>
              <a:t> pada data testing. </a:t>
            </a:r>
            <a:r>
              <a:rPr lang="en-US" dirty="0" err="1" smtClean="0">
                <a:latin typeface="Rubik"/>
              </a:rPr>
              <a:t>Perbedaan</a:t>
            </a:r>
            <a:r>
              <a:rPr lang="en-US" dirty="0" smtClean="0">
                <a:latin typeface="Rubik"/>
              </a:rPr>
              <a:t> dengan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data testing </a:t>
            </a:r>
            <a:r>
              <a:rPr lang="en-US" dirty="0" err="1" smtClean="0">
                <a:latin typeface="Rubik"/>
              </a:rPr>
              <a:t>juga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tidak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jauh</a:t>
            </a:r>
            <a:r>
              <a:rPr lang="en-US" dirty="0" smtClean="0">
                <a:latin typeface="Rubik"/>
              </a:rPr>
              <a:t> pula. Ini </a:t>
            </a:r>
            <a:r>
              <a:rPr lang="en-US" dirty="0" err="1" smtClean="0">
                <a:latin typeface="Rubik"/>
              </a:rPr>
              <a:t>menunjukkan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bahwa</a:t>
            </a:r>
            <a:r>
              <a:rPr lang="en-US" dirty="0" smtClean="0">
                <a:latin typeface="Rubik"/>
              </a:rPr>
              <a:t> Random Forest </a:t>
            </a:r>
            <a:r>
              <a:rPr lang="en-US" dirty="0" err="1" smtClean="0">
                <a:latin typeface="Rubik"/>
              </a:rPr>
              <a:t>tidak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overvitting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berjalan</a:t>
            </a:r>
            <a:r>
              <a:rPr lang="en-US" dirty="0" smtClean="0">
                <a:latin typeface="Rubik"/>
              </a:rPr>
              <a:t> dengan </a:t>
            </a:r>
            <a:r>
              <a:rPr lang="en-US" dirty="0" err="1" smtClean="0">
                <a:latin typeface="Rubik"/>
              </a:rPr>
              <a:t>performa</a:t>
            </a:r>
            <a:r>
              <a:rPr lang="en-US" dirty="0" smtClean="0">
                <a:latin typeface="Rubik"/>
              </a:rPr>
              <a:t> baik.</a:t>
            </a:r>
            <a:endParaRPr lang="en-US" dirty="0">
              <a:latin typeface="Rubik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187213" y="4180839"/>
            <a:ext cx="1324792" cy="271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Training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940851" y="414476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Rubik"/>
              </a:rPr>
              <a:t>Dengan </a:t>
            </a:r>
            <a:r>
              <a:rPr lang="en-US" dirty="0" err="1" smtClean="0">
                <a:latin typeface="Rubik"/>
              </a:rPr>
              <a:t>nilai</a:t>
            </a:r>
            <a:r>
              <a:rPr lang="en-US" dirty="0" smtClean="0">
                <a:latin typeface="Rubik"/>
              </a:rPr>
              <a:t> 0.98, berarti model </a:t>
            </a:r>
            <a:r>
              <a:rPr lang="en-US" dirty="0" err="1" smtClean="0">
                <a:latin typeface="Rubik"/>
              </a:rPr>
              <a:t>dapat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memprediksi</a:t>
            </a:r>
            <a:r>
              <a:rPr lang="en-US" dirty="0" smtClean="0">
                <a:latin typeface="Rubik"/>
              </a:rPr>
              <a:t> model dengan </a:t>
            </a:r>
            <a:r>
              <a:rPr lang="en-US" dirty="0" err="1" smtClean="0">
                <a:latin typeface="Rubik"/>
              </a:rPr>
              <a:t>benar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sebanyak</a:t>
            </a:r>
            <a:r>
              <a:rPr lang="en-US" dirty="0" smtClean="0">
                <a:latin typeface="Rubik"/>
              </a:rPr>
              <a:t> 98% </a:t>
            </a:r>
            <a:r>
              <a:rPr lang="en-US" dirty="0" err="1" smtClean="0">
                <a:latin typeface="Rubik"/>
              </a:rPr>
              <a:t>dari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semua</a:t>
            </a:r>
            <a:r>
              <a:rPr lang="en-US" dirty="0" smtClean="0">
                <a:latin typeface="Rubik"/>
              </a:rPr>
              <a:t> data yang </a:t>
            </a:r>
            <a:r>
              <a:rPr lang="en-US" dirty="0" err="1" smtClean="0">
                <a:latin typeface="Rubik"/>
              </a:rPr>
              <a:t>diuji</a:t>
            </a:r>
            <a:r>
              <a:rPr lang="en-US" dirty="0" smtClean="0">
                <a:latin typeface="Rubik"/>
              </a:rPr>
              <a:t>.</a:t>
            </a:r>
            <a:endParaRPr lang="en-US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183570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5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sz="27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Modeling</a:t>
            </a:r>
            <a:endParaRPr sz="2700" b="1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3533" y="1052338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Training Model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0344" y="1058439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Prediction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97655" y="1052337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Evaluation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781299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217521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-1" y="1849943"/>
            <a:ext cx="2390504" cy="59281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LighGBM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82" y="2542274"/>
            <a:ext cx="3117707" cy="231740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929492" y="4447883"/>
            <a:ext cx="1324792" cy="271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827" y="2020670"/>
            <a:ext cx="3752850" cy="266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5908" y="238139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Rubik"/>
              </a:rPr>
              <a:t>Performa pada model </a:t>
            </a:r>
            <a:r>
              <a:rPr lang="en-US" dirty="0" err="1" smtClean="0">
                <a:latin typeface="Rubik"/>
              </a:rPr>
              <a:t>lIghGBM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berada</a:t>
            </a:r>
            <a:r>
              <a:rPr lang="en-US" dirty="0" smtClean="0">
                <a:latin typeface="Rubik"/>
              </a:rPr>
              <a:t> di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0.99 atau </a:t>
            </a:r>
            <a:r>
              <a:rPr lang="en-US" dirty="0" err="1" smtClean="0">
                <a:latin typeface="Rubik"/>
              </a:rPr>
              <a:t>mendekati</a:t>
            </a:r>
            <a:r>
              <a:rPr lang="en-US" dirty="0" smtClean="0">
                <a:latin typeface="Rubik"/>
              </a:rPr>
              <a:t> 1. </a:t>
            </a:r>
            <a:r>
              <a:rPr lang="en-US" dirty="0" err="1" smtClean="0">
                <a:latin typeface="Rubik"/>
              </a:rPr>
              <a:t>Oleh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karena</a:t>
            </a:r>
            <a:r>
              <a:rPr lang="en-US" dirty="0" smtClean="0">
                <a:latin typeface="Rubik"/>
              </a:rPr>
              <a:t> itu perlu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pemeriksaan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apakah</a:t>
            </a:r>
            <a:r>
              <a:rPr lang="en-US" dirty="0" smtClean="0">
                <a:latin typeface="Rubik"/>
              </a:rPr>
              <a:t> model ini </a:t>
            </a:r>
            <a:r>
              <a:rPr lang="en-US" dirty="0" err="1" smtClean="0">
                <a:latin typeface="Rubik"/>
              </a:rPr>
              <a:t>terjadi</a:t>
            </a:r>
            <a:r>
              <a:rPr lang="en-US" dirty="0" smtClean="0">
                <a:latin typeface="Rubik"/>
              </a:rPr>
              <a:t> overfitting atau </a:t>
            </a:r>
            <a:r>
              <a:rPr lang="en-US" dirty="0" err="1" smtClean="0">
                <a:latin typeface="Rubik"/>
              </a:rPr>
              <a:t>tidak</a:t>
            </a:r>
            <a:r>
              <a:rPr lang="en-US" dirty="0" smtClean="0">
                <a:latin typeface="Rubik"/>
              </a:rPr>
              <a:t>, </a:t>
            </a:r>
            <a:r>
              <a:rPr lang="en-US" dirty="0" err="1" smtClean="0">
                <a:latin typeface="Rubik"/>
              </a:rPr>
              <a:t>maka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evaluasi</a:t>
            </a:r>
            <a:r>
              <a:rPr lang="en-US" dirty="0" smtClean="0">
                <a:latin typeface="Rubik"/>
              </a:rPr>
              <a:t> dengan cross-validation.</a:t>
            </a:r>
            <a:endParaRPr lang="en-US" dirty="0">
              <a:latin typeface="Rubi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042" y="3454503"/>
            <a:ext cx="3324225" cy="3238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35908" y="375850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latin typeface="Rubik"/>
              </a:rPr>
              <a:t>Setelah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evaluasi</a:t>
            </a:r>
            <a:r>
              <a:rPr lang="en-US" dirty="0" smtClean="0">
                <a:latin typeface="Rubik"/>
              </a:rPr>
              <a:t> dengan cross-validation,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berada</a:t>
            </a:r>
            <a:r>
              <a:rPr lang="en-US" dirty="0" smtClean="0">
                <a:latin typeface="Rubik"/>
              </a:rPr>
              <a:t> di </a:t>
            </a:r>
            <a:r>
              <a:rPr lang="en-US" dirty="0" err="1" smtClean="0">
                <a:latin typeface="Rubik"/>
              </a:rPr>
              <a:t>angka</a:t>
            </a:r>
            <a:r>
              <a:rPr lang="en-US" dirty="0" smtClean="0">
                <a:latin typeface="Rubik"/>
              </a:rPr>
              <a:t> 0.97. Hal ini </a:t>
            </a:r>
            <a:r>
              <a:rPr lang="en-US" dirty="0" err="1" smtClean="0">
                <a:latin typeface="Rubik"/>
              </a:rPr>
              <a:t>menunjukkan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bahwa</a:t>
            </a:r>
            <a:r>
              <a:rPr lang="en-US" dirty="0" smtClean="0">
                <a:latin typeface="Rubik"/>
              </a:rPr>
              <a:t> rata-rata model </a:t>
            </a:r>
            <a:r>
              <a:rPr lang="en-US" dirty="0" err="1" smtClean="0">
                <a:latin typeface="Rubik"/>
              </a:rPr>
              <a:t>memiliki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97% </a:t>
            </a:r>
            <a:r>
              <a:rPr lang="en-US" dirty="0" err="1" smtClean="0">
                <a:latin typeface="Rubik"/>
              </a:rPr>
              <a:t>ketika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diuji</a:t>
            </a:r>
            <a:r>
              <a:rPr lang="en-US" dirty="0" smtClean="0">
                <a:latin typeface="Rubik"/>
              </a:rPr>
              <a:t> dengan data yang </a:t>
            </a:r>
            <a:r>
              <a:rPr lang="en-US" dirty="0" err="1" smtClean="0">
                <a:latin typeface="Rubik"/>
              </a:rPr>
              <a:t>berbeda</a:t>
            </a:r>
            <a:r>
              <a:rPr lang="en-US" dirty="0" smtClean="0">
                <a:latin typeface="Rubik"/>
              </a:rPr>
              <a:t> dalam proses cross validation. Ini </a:t>
            </a:r>
            <a:r>
              <a:rPr lang="en-US" dirty="0" err="1" smtClean="0">
                <a:latin typeface="Rubik"/>
              </a:rPr>
              <a:t>menunjukkan</a:t>
            </a:r>
            <a:r>
              <a:rPr lang="en-US" dirty="0" smtClean="0">
                <a:latin typeface="Rubik"/>
              </a:rPr>
              <a:t> model </a:t>
            </a:r>
            <a:r>
              <a:rPr lang="en-US" dirty="0" err="1" smtClean="0">
                <a:latin typeface="Rubik"/>
              </a:rPr>
              <a:t>memiliki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performa</a:t>
            </a:r>
            <a:r>
              <a:rPr lang="en-US" dirty="0" smtClean="0">
                <a:latin typeface="Rubik"/>
              </a:rPr>
              <a:t> yang </a:t>
            </a:r>
            <a:r>
              <a:rPr lang="en-US" dirty="0" err="1" smtClean="0">
                <a:latin typeface="Rubik"/>
              </a:rPr>
              <a:t>konsisten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dapat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bekerja</a:t>
            </a:r>
            <a:r>
              <a:rPr lang="en-US" dirty="0" smtClean="0">
                <a:latin typeface="Rubik"/>
              </a:rPr>
              <a:t> dengan baik.</a:t>
            </a:r>
            <a:endParaRPr lang="en-US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2856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5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sz="27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Modeling</a:t>
            </a:r>
            <a:endParaRPr sz="2700" b="1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3533" y="1052338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Training Model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0344" y="1058439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Prediction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97655" y="1052337"/>
            <a:ext cx="1528355" cy="692331"/>
          </a:xfrm>
          <a:prstGeom prst="roundRect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Evaluation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781299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217521" y="1280158"/>
            <a:ext cx="339634" cy="15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-1" y="1849943"/>
            <a:ext cx="2390504" cy="59281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CatBoost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2542274"/>
            <a:ext cx="3409885" cy="1603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626" y="2052454"/>
            <a:ext cx="3971925" cy="2190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29426" y="231753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Rubik"/>
              </a:rPr>
              <a:t>Performa pada model </a:t>
            </a:r>
            <a:r>
              <a:rPr lang="en-US" dirty="0" err="1" smtClean="0">
                <a:latin typeface="Rubik"/>
              </a:rPr>
              <a:t>CatBoost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berada</a:t>
            </a:r>
            <a:r>
              <a:rPr lang="en-US" dirty="0" smtClean="0">
                <a:latin typeface="Rubik"/>
              </a:rPr>
              <a:t> di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0.99 atau </a:t>
            </a:r>
            <a:r>
              <a:rPr lang="en-US" dirty="0" err="1" smtClean="0">
                <a:latin typeface="Rubik"/>
              </a:rPr>
              <a:t>mendekati</a:t>
            </a:r>
            <a:r>
              <a:rPr lang="en-US" dirty="0" smtClean="0">
                <a:latin typeface="Rubik"/>
              </a:rPr>
              <a:t> 1. </a:t>
            </a:r>
            <a:r>
              <a:rPr lang="en-US" dirty="0" err="1" smtClean="0">
                <a:latin typeface="Rubik"/>
              </a:rPr>
              <a:t>Oleh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karena</a:t>
            </a:r>
            <a:r>
              <a:rPr lang="en-US" dirty="0" smtClean="0">
                <a:latin typeface="Rubik"/>
              </a:rPr>
              <a:t> itu perlu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pemeriksaan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apakah</a:t>
            </a:r>
            <a:r>
              <a:rPr lang="en-US" dirty="0" smtClean="0">
                <a:latin typeface="Rubik"/>
              </a:rPr>
              <a:t> model ini </a:t>
            </a:r>
            <a:r>
              <a:rPr lang="en-US" dirty="0" err="1" smtClean="0">
                <a:latin typeface="Rubik"/>
              </a:rPr>
              <a:t>terjadi</a:t>
            </a:r>
            <a:r>
              <a:rPr lang="en-US" dirty="0" smtClean="0">
                <a:latin typeface="Rubik"/>
              </a:rPr>
              <a:t> overfitting atau </a:t>
            </a:r>
            <a:r>
              <a:rPr lang="en-US" dirty="0" err="1" smtClean="0">
                <a:latin typeface="Rubik"/>
              </a:rPr>
              <a:t>tidak</a:t>
            </a:r>
            <a:r>
              <a:rPr lang="en-US" dirty="0" smtClean="0">
                <a:latin typeface="Rubik"/>
              </a:rPr>
              <a:t>, </a:t>
            </a:r>
            <a:r>
              <a:rPr lang="en-US" dirty="0" err="1" smtClean="0">
                <a:latin typeface="Rubik"/>
              </a:rPr>
              <a:t>maka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evaluasi</a:t>
            </a:r>
            <a:r>
              <a:rPr lang="en-US" dirty="0" smtClean="0">
                <a:latin typeface="Rubik"/>
              </a:rPr>
              <a:t> dengan cross-validation.</a:t>
            </a:r>
            <a:endParaRPr lang="en-US" dirty="0">
              <a:latin typeface="Rubi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0885" y="3350546"/>
            <a:ext cx="3171825" cy="1809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929426" y="360822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latin typeface="Rubik"/>
              </a:rPr>
              <a:t>Setelah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dilakukan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evaluasi</a:t>
            </a:r>
            <a:r>
              <a:rPr lang="en-US" dirty="0" smtClean="0">
                <a:latin typeface="Rubik"/>
              </a:rPr>
              <a:t> dengan cross-validation,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berada</a:t>
            </a:r>
            <a:r>
              <a:rPr lang="en-US" dirty="0" smtClean="0">
                <a:latin typeface="Rubik"/>
              </a:rPr>
              <a:t> di </a:t>
            </a:r>
            <a:r>
              <a:rPr lang="en-US" dirty="0" err="1" smtClean="0">
                <a:latin typeface="Rubik"/>
              </a:rPr>
              <a:t>angka</a:t>
            </a:r>
            <a:r>
              <a:rPr lang="en-US" dirty="0" smtClean="0">
                <a:latin typeface="Rubik"/>
              </a:rPr>
              <a:t> </a:t>
            </a:r>
            <a:r>
              <a:rPr lang="en-US" dirty="0" smtClean="0">
                <a:latin typeface="Rubik"/>
              </a:rPr>
              <a:t>0.98. </a:t>
            </a:r>
            <a:r>
              <a:rPr lang="en-US" dirty="0" smtClean="0">
                <a:latin typeface="Rubik"/>
              </a:rPr>
              <a:t>Hal ini </a:t>
            </a:r>
            <a:r>
              <a:rPr lang="en-US" dirty="0" err="1" smtClean="0">
                <a:latin typeface="Rubik"/>
              </a:rPr>
              <a:t>menunjukkan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bahwa</a:t>
            </a:r>
            <a:r>
              <a:rPr lang="en-US" dirty="0" smtClean="0">
                <a:latin typeface="Rubik"/>
              </a:rPr>
              <a:t> rata-rata model </a:t>
            </a:r>
            <a:r>
              <a:rPr lang="en-US" dirty="0" err="1" smtClean="0">
                <a:latin typeface="Rubik"/>
              </a:rPr>
              <a:t>memiliki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akurasi</a:t>
            </a:r>
            <a:r>
              <a:rPr lang="en-US" dirty="0" smtClean="0">
                <a:latin typeface="Rubik"/>
              </a:rPr>
              <a:t> </a:t>
            </a:r>
            <a:r>
              <a:rPr lang="en-US" dirty="0" smtClean="0">
                <a:latin typeface="Rubik"/>
              </a:rPr>
              <a:t>98% </a:t>
            </a:r>
            <a:r>
              <a:rPr lang="en-US" dirty="0" err="1" smtClean="0">
                <a:latin typeface="Rubik"/>
              </a:rPr>
              <a:t>ketika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diuji</a:t>
            </a:r>
            <a:r>
              <a:rPr lang="en-US" dirty="0" smtClean="0">
                <a:latin typeface="Rubik"/>
              </a:rPr>
              <a:t> dengan data yang </a:t>
            </a:r>
            <a:r>
              <a:rPr lang="en-US" dirty="0" err="1" smtClean="0">
                <a:latin typeface="Rubik"/>
              </a:rPr>
              <a:t>berbeda</a:t>
            </a:r>
            <a:r>
              <a:rPr lang="en-US" dirty="0" smtClean="0">
                <a:latin typeface="Rubik"/>
              </a:rPr>
              <a:t> dalam proses cross validation. Ini </a:t>
            </a:r>
            <a:r>
              <a:rPr lang="en-US" dirty="0" err="1" smtClean="0">
                <a:latin typeface="Rubik"/>
              </a:rPr>
              <a:t>menunjukkan</a:t>
            </a:r>
            <a:r>
              <a:rPr lang="en-US" dirty="0" smtClean="0">
                <a:latin typeface="Rubik"/>
              </a:rPr>
              <a:t> model </a:t>
            </a:r>
            <a:r>
              <a:rPr lang="en-US" dirty="0" err="1" smtClean="0">
                <a:latin typeface="Rubik"/>
              </a:rPr>
              <a:t>memiliki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performa</a:t>
            </a:r>
            <a:r>
              <a:rPr lang="en-US" dirty="0" smtClean="0">
                <a:latin typeface="Rubik"/>
              </a:rPr>
              <a:t> yang </a:t>
            </a:r>
            <a:r>
              <a:rPr lang="en-US" dirty="0" err="1" smtClean="0">
                <a:latin typeface="Rubik"/>
              </a:rPr>
              <a:t>konsisten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dan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dapat</a:t>
            </a:r>
            <a:r>
              <a:rPr lang="en-US" dirty="0" smtClean="0">
                <a:latin typeface="Rubik"/>
              </a:rPr>
              <a:t> </a:t>
            </a:r>
            <a:r>
              <a:rPr lang="en-US" dirty="0" err="1" smtClean="0">
                <a:latin typeface="Rubik"/>
              </a:rPr>
              <a:t>bekerja</a:t>
            </a:r>
            <a:r>
              <a:rPr lang="en-US" dirty="0" smtClean="0">
                <a:latin typeface="Rubik"/>
              </a:rPr>
              <a:t> dengan baik.</a:t>
            </a:r>
            <a:endParaRPr lang="en-US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49160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Feature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Importance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052338"/>
            <a:ext cx="1985554" cy="69233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ubik"/>
              </a:rPr>
              <a:t>Random Forest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7" name="Pentagon 6"/>
          <p:cNvSpPr/>
          <p:nvPr/>
        </p:nvSpPr>
        <p:spPr>
          <a:xfrm flipH="1">
            <a:off x="7158446" y="1052337"/>
            <a:ext cx="1985554" cy="69233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LightGBM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751754"/>
            <a:ext cx="1985554" cy="69233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CatBoost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32470"/>
            <a:ext cx="4395355" cy="739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109" y="1832470"/>
            <a:ext cx="4010891" cy="740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513221"/>
            <a:ext cx="4395355" cy="780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8901" y="3513221"/>
            <a:ext cx="4295099" cy="813758"/>
          </a:xfrm>
          <a:prstGeom prst="rect">
            <a:avLst/>
          </a:prstGeom>
        </p:spPr>
      </p:pic>
      <p:sp>
        <p:nvSpPr>
          <p:cNvPr id="13" name="Pentagon 12"/>
          <p:cNvSpPr/>
          <p:nvPr/>
        </p:nvSpPr>
        <p:spPr>
          <a:xfrm flipH="1">
            <a:off x="7158446" y="2751753"/>
            <a:ext cx="1985554" cy="692331"/>
          </a:xfrm>
          <a:prstGeom prst="homePlate">
            <a:avLst/>
          </a:prstGeom>
          <a:solidFill>
            <a:srgbClr val="7CC7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Rubik"/>
              </a:rPr>
              <a:t>LightGBM</a:t>
            </a:r>
            <a:endParaRPr lang="en-US" b="1" dirty="0">
              <a:solidFill>
                <a:schemeClr val="tx1"/>
              </a:solidFill>
              <a:latin typeface="Rubi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500" y="4362928"/>
            <a:ext cx="719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Rubik"/>
              </a:rPr>
              <a:t>Dari </a:t>
            </a:r>
            <a:r>
              <a:rPr lang="en-US" sz="1200" dirty="0" err="1" smtClean="0">
                <a:latin typeface="Rubik"/>
              </a:rPr>
              <a:t>keempat</a:t>
            </a:r>
            <a:r>
              <a:rPr lang="en-US" sz="1200" dirty="0" smtClean="0">
                <a:latin typeface="Rubik"/>
              </a:rPr>
              <a:t> model </a:t>
            </a:r>
            <a:r>
              <a:rPr lang="en-US" sz="1200" dirty="0" err="1" smtClean="0">
                <a:latin typeface="Rubik"/>
              </a:rPr>
              <a:t>tersebut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memilki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fitur</a:t>
            </a:r>
            <a:r>
              <a:rPr lang="en-US" sz="1200" dirty="0" smtClean="0">
                <a:latin typeface="Rubik"/>
              </a:rPr>
              <a:t> importance yang </a:t>
            </a:r>
            <a:r>
              <a:rPr lang="en-US" sz="1200" dirty="0" err="1" smtClean="0">
                <a:latin typeface="Rubik"/>
              </a:rPr>
              <a:t>berbeda-beda</a:t>
            </a:r>
            <a:r>
              <a:rPr lang="en-US" sz="1200" dirty="0" smtClean="0">
                <a:latin typeface="Rubik"/>
              </a:rPr>
              <a:t>, </a:t>
            </a:r>
            <a:r>
              <a:rPr lang="en-US" sz="1200" dirty="0" err="1" smtClean="0">
                <a:latin typeface="Rubik"/>
              </a:rPr>
              <a:t>tetapi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ada</a:t>
            </a:r>
            <a:r>
              <a:rPr lang="en-US" sz="1200" dirty="0" smtClean="0">
                <a:latin typeface="Rubik"/>
              </a:rPr>
              <a:t> pula yang sama </a:t>
            </a:r>
            <a:r>
              <a:rPr lang="en-US" sz="1200" dirty="0" err="1" smtClean="0">
                <a:latin typeface="Rubik"/>
              </a:rPr>
              <a:t>seperti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LighGBM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dan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CatBoost</a:t>
            </a:r>
            <a:r>
              <a:rPr lang="en-US" sz="1200" dirty="0" smtClean="0">
                <a:latin typeface="Rubik"/>
              </a:rPr>
              <a:t>. </a:t>
            </a:r>
            <a:r>
              <a:rPr lang="en-US" sz="1200" dirty="0" err="1" smtClean="0">
                <a:latin typeface="Rubik"/>
              </a:rPr>
              <a:t>Fitur-fitur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tersebut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dapat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dirty="0" err="1" smtClean="0">
                <a:latin typeface="Rubik"/>
              </a:rPr>
              <a:t>menjadi</a:t>
            </a:r>
            <a:r>
              <a:rPr lang="en-US" sz="1200" dirty="0" smtClean="0">
                <a:latin typeface="Rubik"/>
              </a:rPr>
              <a:t> </a:t>
            </a:r>
            <a:r>
              <a:rPr lang="en-US" sz="1200" b="1" dirty="0" err="1" smtClean="0">
                <a:latin typeface="Rubik"/>
              </a:rPr>
              <a:t>pertimbangan</a:t>
            </a:r>
            <a:r>
              <a:rPr lang="en-US" sz="1200" b="1" dirty="0" smtClean="0">
                <a:latin typeface="Rubik"/>
              </a:rPr>
              <a:t> yang optimal untuk </a:t>
            </a:r>
            <a:r>
              <a:rPr lang="en-US" sz="1200" b="1" dirty="0" err="1" smtClean="0">
                <a:latin typeface="Rubik"/>
              </a:rPr>
              <a:t>menentukan</a:t>
            </a:r>
            <a:r>
              <a:rPr lang="en-US" sz="1200" b="1" dirty="0" smtClean="0">
                <a:latin typeface="Rubik"/>
              </a:rPr>
              <a:t> </a:t>
            </a:r>
            <a:r>
              <a:rPr lang="en-US" sz="1200" b="1" dirty="0" err="1" smtClean="0">
                <a:latin typeface="Rubik"/>
              </a:rPr>
              <a:t>keputusan</a:t>
            </a:r>
            <a:r>
              <a:rPr lang="en-US" sz="1200" b="1" dirty="0" smtClean="0">
                <a:latin typeface="Rubik"/>
              </a:rPr>
              <a:t> </a:t>
            </a:r>
            <a:r>
              <a:rPr lang="en-US" sz="1200" b="1" dirty="0" err="1" smtClean="0">
                <a:latin typeface="Rubik"/>
              </a:rPr>
              <a:t>apakah</a:t>
            </a:r>
            <a:r>
              <a:rPr lang="en-US" sz="1200" b="1" dirty="0" smtClean="0">
                <a:latin typeface="Rubik"/>
              </a:rPr>
              <a:t> </a:t>
            </a:r>
            <a:r>
              <a:rPr lang="en-US" sz="1200" b="1" dirty="0" err="1" smtClean="0">
                <a:latin typeface="Rubik"/>
              </a:rPr>
              <a:t>pengajuan</a:t>
            </a:r>
            <a:r>
              <a:rPr lang="en-US" sz="1200" b="1" dirty="0" smtClean="0">
                <a:latin typeface="Rubik"/>
              </a:rPr>
              <a:t> </a:t>
            </a:r>
            <a:r>
              <a:rPr lang="en-US" sz="1200" b="1" dirty="0" err="1" smtClean="0">
                <a:latin typeface="Rubik"/>
              </a:rPr>
              <a:t>pinjaman</a:t>
            </a:r>
            <a:r>
              <a:rPr lang="en-US" sz="1200" b="1" dirty="0" smtClean="0">
                <a:latin typeface="Rubik"/>
              </a:rPr>
              <a:t> </a:t>
            </a:r>
            <a:r>
              <a:rPr lang="en-US" sz="1200" b="1" dirty="0" err="1" smtClean="0">
                <a:latin typeface="Rubik"/>
              </a:rPr>
              <a:t>disetujui</a:t>
            </a:r>
            <a:r>
              <a:rPr lang="en-US" sz="1200" b="1" dirty="0" smtClean="0">
                <a:latin typeface="Rubik"/>
              </a:rPr>
              <a:t> atau </a:t>
            </a:r>
            <a:r>
              <a:rPr lang="en-US" sz="1200" b="1" dirty="0" err="1" smtClean="0">
                <a:latin typeface="Rubik"/>
              </a:rPr>
              <a:t>tidak</a:t>
            </a:r>
            <a:r>
              <a:rPr lang="en-US" sz="1200" dirty="0" smtClean="0">
                <a:latin typeface="Rubik"/>
              </a:rPr>
              <a:t>.</a:t>
            </a:r>
            <a:endParaRPr lang="en-US" sz="1200" dirty="0">
              <a:latin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7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Conclusion</a:t>
            </a:r>
            <a:endParaRPr sz="27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40500" y="1335962"/>
            <a:ext cx="8463000" cy="212362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analisis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risiko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kredit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dilakkan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Random Forest,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LightGBM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CatBoost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menunjukkan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performa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terbaik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dalam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memprediksi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risiko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kredit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F1-Score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importance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mengidentifikasi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bahwa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faktor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utama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seperti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recoveries,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total_rec_prncp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revol_util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memiliki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pengaruh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signifikan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dalam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klasifikasi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risiko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Implementasi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model machine learning ini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meningkatkan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akurasi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deteksi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risiko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membantu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mengurangi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potensi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kredit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macet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serta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mendukung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pengambilan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keputusan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yang lebih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efektif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berbasis</a:t>
            </a:r>
            <a:r>
              <a:rPr lang="en-US" b="1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dalam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evaluasi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pinjaman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r>
              <a:rPr lang="en-US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974" y="4188400"/>
            <a:ext cx="1995450" cy="6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 smtClean="0">
                <a:latin typeface="Rubik SemiBold"/>
                <a:ea typeface="Rubik SemiBold"/>
                <a:cs typeface="Rubik SemiBold"/>
                <a:sym typeface="Rubik SemiBold"/>
              </a:rPr>
              <a:t>Destya Rosa Mardiana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659431" y="1268875"/>
            <a:ext cx="4375444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990"/>
            </a:pPr>
            <a:r>
              <a:rPr lang="en-US" sz="1100" dirty="0">
                <a:solidFill>
                  <a:srgbClr val="028D9B"/>
                </a:solidFill>
              </a:rPr>
              <a:t>📍 </a:t>
            </a:r>
            <a:r>
              <a:rPr lang="en-US" sz="1100" b="1" dirty="0" err="1" smtClean="0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Elektronika</a:t>
            </a:r>
            <a:r>
              <a:rPr lang="en-US" sz="1100" b="1" dirty="0" smtClean="0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100" b="1" dirty="0" err="1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100" b="1" dirty="0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100" b="1" dirty="0" err="1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Instrumentasi</a:t>
            </a:r>
            <a:r>
              <a:rPr lang="en-US" sz="1100" b="1" dirty="0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100" b="1" dirty="0" err="1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Universitas</a:t>
            </a:r>
            <a:r>
              <a:rPr lang="en-US" sz="1100" b="1" dirty="0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100" b="1" dirty="0" err="1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Gadjah</a:t>
            </a:r>
            <a:r>
              <a:rPr lang="en-US" sz="1100" b="1" dirty="0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100" b="1" dirty="0" err="1">
                <a:solidFill>
                  <a:srgbClr val="028D9B"/>
                </a:solidFill>
                <a:latin typeface="Rubik"/>
                <a:ea typeface="Rubik"/>
                <a:cs typeface="Rubik"/>
                <a:sym typeface="Rubik"/>
              </a:rPr>
              <a:t>Mada</a:t>
            </a:r>
            <a:endParaRPr lang="en-US" sz="1100" b="1" dirty="0">
              <a:solidFill>
                <a:srgbClr val="028D9B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buSzPts val="990"/>
            </a:pPr>
            <a:r>
              <a:rPr lang="en-US" sz="1100" dirty="0">
                <a:solidFill>
                  <a:srgbClr val="028D9B"/>
                </a:solidFill>
              </a:rPr>
              <a:t>📊 Data Science &amp; Machine Learning </a:t>
            </a:r>
            <a:r>
              <a:rPr lang="en-US" sz="1100" dirty="0" smtClean="0">
                <a:solidFill>
                  <a:srgbClr val="028D9B"/>
                </a:solidFill>
              </a:rPr>
              <a:t>Enthusiast</a:t>
            </a:r>
          </a:p>
          <a:p>
            <a:pPr>
              <a:buSzPts val="990"/>
            </a:pPr>
            <a:r>
              <a:rPr lang="en-US" sz="1100" dirty="0" smtClean="0">
                <a:solidFill>
                  <a:srgbClr val="028D9B"/>
                </a:solidFill>
              </a:rPr>
              <a:t>🚀 </a:t>
            </a:r>
            <a:r>
              <a:rPr lang="en-US" sz="1100" dirty="0" err="1">
                <a:solidFill>
                  <a:srgbClr val="028D9B"/>
                </a:solidFill>
              </a:rPr>
              <a:t>Berpengalaman</a:t>
            </a:r>
            <a:r>
              <a:rPr lang="en-US" sz="1100" dirty="0">
                <a:solidFill>
                  <a:srgbClr val="028D9B"/>
                </a:solidFill>
              </a:rPr>
              <a:t> dalam </a:t>
            </a:r>
            <a:r>
              <a:rPr lang="en-US" sz="1100" dirty="0" err="1">
                <a:solidFill>
                  <a:srgbClr val="028D9B"/>
                </a:solidFill>
              </a:rPr>
              <a:t>Analisis</a:t>
            </a:r>
            <a:r>
              <a:rPr lang="en-US" sz="1100" dirty="0">
                <a:solidFill>
                  <a:srgbClr val="028D9B"/>
                </a:solidFill>
              </a:rPr>
              <a:t> Data, Machine Learning, </a:t>
            </a:r>
            <a:r>
              <a:rPr lang="en-US" sz="1100" dirty="0" err="1">
                <a:solidFill>
                  <a:srgbClr val="028D9B"/>
                </a:solidFill>
              </a:rPr>
              <a:t>dan</a:t>
            </a:r>
            <a:r>
              <a:rPr lang="en-US" sz="1100" dirty="0">
                <a:solidFill>
                  <a:srgbClr val="028D9B"/>
                </a:solidFill>
              </a:rPr>
              <a:t> </a:t>
            </a:r>
            <a:r>
              <a:rPr lang="en-US" sz="1100" dirty="0" err="1">
                <a:solidFill>
                  <a:srgbClr val="028D9B"/>
                </a:solidFill>
              </a:rPr>
              <a:t>IoT</a:t>
            </a:r>
            <a:endParaRPr lang="en-US" sz="1100" b="1" dirty="0">
              <a:solidFill>
                <a:srgbClr val="028D9B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200" b="0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867250" y="1922082"/>
            <a:ext cx="3850252" cy="329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800"/>
            </a:pPr>
            <a:r>
              <a:rPr lang="en-US" sz="12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SKILL </a:t>
            </a:r>
            <a:r>
              <a:rPr lang="en-US" sz="1200" b="1" dirty="0" smtClean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marL="228600" lvl="0" indent="-228600">
              <a:lnSpc>
                <a:spcPct val="115000"/>
              </a:lnSpc>
              <a:spcAft>
                <a:spcPts val="1200"/>
              </a:spcAft>
              <a:buSzPts val="1800"/>
              <a:buFont typeface="+mj-lt"/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</a:rPr>
              <a:t>Machine </a:t>
            </a:r>
            <a:r>
              <a:rPr lang="en-US" sz="1200" b="1" dirty="0">
                <a:solidFill>
                  <a:schemeClr val="tx1"/>
                </a:solidFill>
              </a:rPr>
              <a:t>Learning &amp; AI</a:t>
            </a:r>
            <a:r>
              <a:rPr lang="en-US" sz="1200" dirty="0">
                <a:solidFill>
                  <a:schemeClr val="tx1"/>
                </a:solidFill>
              </a:rPr>
              <a:t>: Model </a:t>
            </a:r>
            <a:r>
              <a:rPr lang="en-US" sz="1200" dirty="0" err="1">
                <a:solidFill>
                  <a:schemeClr val="tx1"/>
                </a:solidFill>
              </a:rPr>
              <a:t>prediksi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risiko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kredit</a:t>
            </a:r>
            <a:r>
              <a:rPr lang="en-US" sz="1200" dirty="0">
                <a:solidFill>
                  <a:schemeClr val="tx1"/>
                </a:solidFill>
              </a:rPr>
              <a:t>, Computer Vision (</a:t>
            </a:r>
            <a:r>
              <a:rPr lang="en-US" sz="1200" dirty="0" err="1">
                <a:solidFill>
                  <a:schemeClr val="tx1"/>
                </a:solidFill>
              </a:rPr>
              <a:t>CycleGAN</a:t>
            </a:r>
            <a:r>
              <a:rPr lang="en-US" sz="1200" dirty="0">
                <a:solidFill>
                  <a:schemeClr val="tx1"/>
                </a:solidFill>
              </a:rPr>
              <a:t>, Pix2Pix, </a:t>
            </a:r>
            <a:r>
              <a:rPr lang="en-US" sz="1200" dirty="0" err="1" smtClean="0">
                <a:solidFill>
                  <a:schemeClr val="tx1"/>
                </a:solidFill>
              </a:rPr>
              <a:t>PSPNet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</a:p>
          <a:p>
            <a:pPr marL="228600" lvl="0" indent="-228600">
              <a:lnSpc>
                <a:spcPct val="115000"/>
              </a:lnSpc>
              <a:spcAft>
                <a:spcPts val="1200"/>
              </a:spcAft>
              <a:buSzPts val="1800"/>
              <a:buFont typeface="+mj-lt"/>
              <a:buAutoNum type="arabicPeriod"/>
            </a:pPr>
            <a:r>
              <a:rPr lang="en-US" sz="1200" b="1" dirty="0" err="1" smtClean="0">
                <a:solidFill>
                  <a:schemeClr val="tx1"/>
                </a:solidFill>
              </a:rPr>
              <a:t>Pemrograman</a:t>
            </a:r>
            <a:r>
              <a:rPr lang="en-US" sz="1200" dirty="0">
                <a:solidFill>
                  <a:schemeClr val="tx1"/>
                </a:solidFill>
              </a:rPr>
              <a:t>: Python (Pandas, </a:t>
            </a:r>
            <a:r>
              <a:rPr lang="en-US" sz="1200" dirty="0" err="1">
                <a:solidFill>
                  <a:schemeClr val="tx1"/>
                </a:solidFill>
              </a:rPr>
              <a:t>Scikit</a:t>
            </a:r>
            <a:r>
              <a:rPr lang="en-US" sz="1200" dirty="0">
                <a:solidFill>
                  <a:schemeClr val="tx1"/>
                </a:solidFill>
              </a:rPr>
              <a:t>-learn, </a:t>
            </a:r>
            <a:r>
              <a:rPr lang="en-US" sz="1200" dirty="0" err="1">
                <a:solidFill>
                  <a:schemeClr val="tx1"/>
                </a:solidFill>
              </a:rPr>
              <a:t>TensorFlow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</a:rPr>
              <a:t>PyTorch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</a:p>
          <a:p>
            <a:pPr marL="228600" lvl="0" indent="-228600">
              <a:lnSpc>
                <a:spcPct val="115000"/>
              </a:lnSpc>
              <a:spcAft>
                <a:spcPts val="1200"/>
              </a:spcAft>
              <a:buSzPts val="1800"/>
              <a:buFont typeface="+mj-lt"/>
              <a:buAutoNum type="arabicPeriod"/>
            </a:pPr>
            <a:r>
              <a:rPr lang="en-US" sz="1200" b="1" dirty="0" err="1" smtClean="0">
                <a:solidFill>
                  <a:schemeClr val="tx1"/>
                </a:solidFill>
              </a:rPr>
              <a:t>IoT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&amp; Embedded Systems</a:t>
            </a:r>
            <a:r>
              <a:rPr lang="en-US" sz="1200" dirty="0">
                <a:solidFill>
                  <a:schemeClr val="tx1"/>
                </a:solidFill>
              </a:rPr>
              <a:t>: ESP32, BLE, sensor (Nitrogen, pH, </a:t>
            </a:r>
            <a:r>
              <a:rPr lang="en-US" sz="1200" dirty="0" err="1">
                <a:solidFill>
                  <a:schemeClr val="tx1"/>
                </a:solidFill>
              </a:rPr>
              <a:t>Kelembaban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dll</a:t>
            </a:r>
            <a:r>
              <a:rPr lang="en-US" sz="1200" dirty="0" smtClean="0">
                <a:solidFill>
                  <a:schemeClr val="tx1"/>
                </a:solidFill>
              </a:rPr>
              <a:t>.)</a:t>
            </a:r>
          </a:p>
          <a:p>
            <a:pPr marL="228600" lvl="0" indent="-228600">
              <a:lnSpc>
                <a:spcPct val="115000"/>
              </a:lnSpc>
              <a:spcAft>
                <a:spcPts val="1200"/>
              </a:spcAft>
              <a:buSzPts val="1800"/>
              <a:buFont typeface="+mj-lt"/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</a:rPr>
              <a:t>Leadership </a:t>
            </a:r>
            <a:r>
              <a:rPr lang="en-US" sz="1200" b="1" dirty="0">
                <a:solidFill>
                  <a:schemeClr val="tx1"/>
                </a:solidFill>
              </a:rPr>
              <a:t>&amp; Research</a:t>
            </a:r>
            <a:r>
              <a:rPr lang="en-US" sz="1200" dirty="0">
                <a:solidFill>
                  <a:schemeClr val="tx1"/>
                </a:solidFill>
              </a:rPr>
              <a:t>: </a:t>
            </a:r>
            <a:r>
              <a:rPr lang="en-US" sz="1200" dirty="0" err="1">
                <a:solidFill>
                  <a:schemeClr val="tx1"/>
                </a:solidFill>
              </a:rPr>
              <a:t>Asisten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Praktikum</a:t>
            </a:r>
            <a:r>
              <a:rPr lang="en-US" sz="1200" dirty="0">
                <a:solidFill>
                  <a:schemeClr val="tx1"/>
                </a:solidFill>
              </a:rPr>
              <a:t>, Project Engineer di AMX UAV, </a:t>
            </a:r>
            <a:r>
              <a:rPr lang="en-US" sz="1200" dirty="0" err="1">
                <a:solidFill>
                  <a:schemeClr val="tx1"/>
                </a:solidFill>
              </a:rPr>
              <a:t>Ketua</a:t>
            </a:r>
            <a:r>
              <a:rPr lang="en-US" sz="1200" dirty="0">
                <a:solidFill>
                  <a:schemeClr val="tx1"/>
                </a:solidFill>
              </a:rPr>
              <a:t> &amp; Project Manager di </a:t>
            </a:r>
            <a:r>
              <a:rPr lang="en-US" sz="1200" dirty="0" err="1">
                <a:solidFill>
                  <a:schemeClr val="tx1"/>
                </a:solidFill>
              </a:rPr>
              <a:t>Elins</a:t>
            </a:r>
            <a:r>
              <a:rPr lang="en-US" sz="1200" dirty="0">
                <a:solidFill>
                  <a:schemeClr val="tx1"/>
                </a:solidFill>
              </a:rPr>
              <a:t> Research Club.</a:t>
            </a:r>
            <a:endParaRPr lang="en-US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004800" y="3928325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Daerah Istimewa Yogyakarta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750" y="477420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" y="39128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096" y="441187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1004800" y="475055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Destya Rosa Mardiana 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004800" y="435898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destyarosa@gmail.com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508" y="1025494"/>
            <a:ext cx="3409761" cy="2273174"/>
          </a:xfrm>
          <a:prstGeom prst="round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40500" y="1406350"/>
            <a:ext cx="5604600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/>
              <a:t>id/x partners </a:t>
            </a:r>
            <a:r>
              <a:rPr lang="en-US" sz="1200" dirty="0" err="1"/>
              <a:t>didirikan</a:t>
            </a:r>
            <a:r>
              <a:rPr lang="en-US" sz="1200" dirty="0"/>
              <a:t> pada </a:t>
            </a:r>
            <a:r>
              <a:rPr lang="en-US" sz="1200" dirty="0" err="1"/>
              <a:t>tahun</a:t>
            </a:r>
            <a:r>
              <a:rPr lang="en-US" sz="1200" dirty="0"/>
              <a:t> 2002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b="1" dirty="0" smtClean="0"/>
              <a:t>ex-banke</a:t>
            </a:r>
            <a:r>
              <a:rPr lang="en-US" sz="1200" dirty="0" smtClean="0"/>
              <a:t>r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b="1" dirty="0" err="1"/>
              <a:t>konsultan</a:t>
            </a:r>
            <a:r>
              <a:rPr lang="en-US" sz="1200" b="1" dirty="0"/>
              <a:t> </a:t>
            </a:r>
            <a:r>
              <a:rPr lang="en-US" sz="1200" b="1" dirty="0" err="1"/>
              <a:t>manajemen</a:t>
            </a:r>
            <a:r>
              <a:rPr lang="en-US" sz="1200" dirty="0"/>
              <a:t> yang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pengalaman</a:t>
            </a:r>
            <a:r>
              <a:rPr lang="en-US" sz="1200" dirty="0"/>
              <a:t> </a:t>
            </a:r>
            <a:r>
              <a:rPr lang="en-US" sz="1200" dirty="0" err="1"/>
              <a:t>luas</a:t>
            </a:r>
            <a:r>
              <a:rPr lang="en-US" sz="1200" dirty="0"/>
              <a:t> dalam </a:t>
            </a:r>
            <a:r>
              <a:rPr lang="en-US" sz="1200" dirty="0" err="1"/>
              <a:t>manajemen</a:t>
            </a:r>
            <a:r>
              <a:rPr lang="en-US" sz="1200" dirty="0"/>
              <a:t>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proses </a:t>
            </a:r>
            <a:r>
              <a:rPr lang="en-US" sz="1200" dirty="0" err="1"/>
              <a:t>kredit</a:t>
            </a:r>
            <a:r>
              <a:rPr lang="en-US" sz="1200" dirty="0"/>
              <a:t>, </a:t>
            </a:r>
            <a:r>
              <a:rPr lang="en-US" sz="1200" dirty="0" err="1"/>
              <a:t>pengembangan</a:t>
            </a:r>
            <a:r>
              <a:rPr lang="en-US" sz="1200" dirty="0"/>
              <a:t> </a:t>
            </a:r>
            <a:r>
              <a:rPr lang="en-US" sz="1200" dirty="0" err="1"/>
              <a:t>skoring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. </a:t>
            </a:r>
            <a:r>
              <a:rPr lang="en-US" sz="1200" dirty="0" err="1"/>
              <a:t>Pengalaman</a:t>
            </a:r>
            <a:r>
              <a:rPr lang="en-US" sz="1200" dirty="0"/>
              <a:t> </a:t>
            </a:r>
            <a:r>
              <a:rPr lang="en-US" sz="1200" dirty="0" err="1"/>
              <a:t>gabungan</a:t>
            </a:r>
            <a:r>
              <a:rPr lang="en-US" sz="1200" dirty="0"/>
              <a:t> kami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melayani</a:t>
            </a:r>
            <a:r>
              <a:rPr lang="en-US" sz="1200" dirty="0"/>
              <a:t> </a:t>
            </a:r>
            <a:r>
              <a:rPr lang="en-US" sz="1200" dirty="0" err="1"/>
              <a:t>korporasi</a:t>
            </a:r>
            <a:r>
              <a:rPr lang="en-US" sz="1200" dirty="0"/>
              <a:t> di </a:t>
            </a:r>
            <a:r>
              <a:rPr lang="en-US" sz="1200" dirty="0" err="1"/>
              <a:t>seluruh</a:t>
            </a:r>
            <a:r>
              <a:rPr lang="en-US" sz="1200" dirty="0"/>
              <a:t> </a:t>
            </a:r>
            <a:r>
              <a:rPr lang="en-US" sz="1200" dirty="0" err="1"/>
              <a:t>wilayah</a:t>
            </a:r>
            <a:r>
              <a:rPr lang="en-US" sz="1200" dirty="0"/>
              <a:t> Asia </a:t>
            </a:r>
            <a:r>
              <a:rPr lang="en-US" sz="1200" dirty="0" err="1"/>
              <a:t>dan</a:t>
            </a:r>
            <a:r>
              <a:rPr lang="en-US" sz="1200" dirty="0"/>
              <a:t> Australia </a:t>
            </a:r>
            <a:r>
              <a:rPr lang="en-US" sz="1200" dirty="0" err="1"/>
              <a:t>serta</a:t>
            </a:r>
            <a:r>
              <a:rPr lang="en-US" sz="1200" dirty="0"/>
              <a:t> di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industri</a:t>
            </a:r>
            <a:r>
              <a:rPr lang="en-US" sz="1200" dirty="0"/>
              <a:t>, </a:t>
            </a:r>
            <a:r>
              <a:rPr lang="en-US" sz="1200" dirty="0" err="1"/>
              <a:t>khususnya</a:t>
            </a:r>
            <a:r>
              <a:rPr lang="en-US" sz="1200" dirty="0"/>
              <a:t> </a:t>
            </a:r>
            <a:r>
              <a:rPr lang="en-US" sz="1200" dirty="0" err="1"/>
              <a:t>layanan</a:t>
            </a:r>
            <a:r>
              <a:rPr lang="en-US" sz="1200" dirty="0"/>
              <a:t> </a:t>
            </a:r>
            <a:r>
              <a:rPr lang="en-US" sz="1200" dirty="0" err="1"/>
              <a:t>keuangan</a:t>
            </a:r>
            <a:r>
              <a:rPr lang="en-US" sz="1200" dirty="0"/>
              <a:t>, </a:t>
            </a:r>
            <a:r>
              <a:rPr lang="en-US" sz="1200" dirty="0" err="1"/>
              <a:t>telekomunikasi</a:t>
            </a:r>
            <a:r>
              <a:rPr lang="en-US" sz="1200" dirty="0"/>
              <a:t>, </a:t>
            </a:r>
            <a:r>
              <a:rPr lang="en-US" sz="1200" dirty="0" err="1"/>
              <a:t>manufaktur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ritel</a:t>
            </a:r>
            <a:r>
              <a:rPr lang="en-US" sz="1200" dirty="0"/>
              <a:t>. </a:t>
            </a:r>
            <a:endParaRPr lang="en-US" sz="1200" dirty="0" smtClean="0"/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 smtClean="0"/>
              <a:t>id/x </a:t>
            </a:r>
            <a:r>
              <a:rPr lang="en-US" sz="1200" b="1" dirty="0"/>
              <a:t>partners </a:t>
            </a:r>
            <a:r>
              <a:rPr lang="en-US" sz="1200" dirty="0" err="1"/>
              <a:t>menyediakan</a:t>
            </a:r>
            <a:r>
              <a:rPr lang="en-US" sz="1200" dirty="0"/>
              <a:t> </a:t>
            </a:r>
            <a:r>
              <a:rPr lang="en-US" sz="1200" dirty="0" err="1"/>
              <a:t>layanan</a:t>
            </a:r>
            <a:r>
              <a:rPr lang="en-US" sz="1200" dirty="0"/>
              <a:t> </a:t>
            </a:r>
            <a:r>
              <a:rPr lang="en-US" sz="1200" dirty="0" err="1"/>
              <a:t>konsultasi</a:t>
            </a:r>
            <a:r>
              <a:rPr lang="en-US" sz="1200" dirty="0"/>
              <a:t> yang </a:t>
            </a:r>
            <a:r>
              <a:rPr lang="en-US" sz="1200" dirty="0" err="1"/>
              <a:t>mengkhususkan</a:t>
            </a:r>
            <a:r>
              <a:rPr lang="en-US" sz="1200" dirty="0"/>
              <a:t> </a:t>
            </a:r>
            <a:r>
              <a:rPr lang="en-US" sz="1200" dirty="0" err="1"/>
              <a:t>diri</a:t>
            </a:r>
            <a:r>
              <a:rPr lang="en-US" sz="1200" dirty="0"/>
              <a:t> dalam </a:t>
            </a:r>
            <a:r>
              <a:rPr lang="en-US" sz="1200" dirty="0" err="1"/>
              <a:t>memanfaatkan</a:t>
            </a:r>
            <a:r>
              <a:rPr lang="en-US" sz="1200" dirty="0"/>
              <a:t> </a:t>
            </a:r>
            <a:r>
              <a:rPr lang="en-US" sz="1200" dirty="0" err="1"/>
              <a:t>solusi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r>
              <a:rPr lang="en-US" sz="1200" dirty="0"/>
              <a:t> data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pengambilan</a:t>
            </a:r>
            <a:r>
              <a:rPr lang="en-US" sz="1200" dirty="0"/>
              <a:t> </a:t>
            </a:r>
            <a:r>
              <a:rPr lang="en-US" sz="1200" dirty="0" err="1"/>
              <a:t>keputusan</a:t>
            </a:r>
            <a:r>
              <a:rPr lang="en-US" sz="1200" dirty="0"/>
              <a:t> (DAD) yang </a:t>
            </a:r>
            <a:r>
              <a:rPr lang="en-US" sz="1200" dirty="0" err="1"/>
              <a:t>dikombinasikan</a:t>
            </a:r>
            <a:r>
              <a:rPr lang="en-US" sz="1200" dirty="0"/>
              <a:t> dengan </a:t>
            </a:r>
            <a:r>
              <a:rPr lang="en-US" sz="1200" dirty="0" err="1"/>
              <a:t>disiplin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r>
              <a:rPr lang="en-US" sz="1200" dirty="0"/>
              <a:t> </a:t>
            </a:r>
            <a:r>
              <a:rPr lang="en-US" sz="1200" dirty="0" err="1"/>
              <a:t>risiko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pemasaran</a:t>
            </a:r>
            <a:r>
              <a:rPr lang="en-US" sz="1200" dirty="0"/>
              <a:t> </a:t>
            </a:r>
            <a:r>
              <a:rPr lang="en-US" sz="1200" dirty="0" err="1"/>
              <a:t>terintegrasi</a:t>
            </a:r>
            <a:r>
              <a:rPr lang="en-US" sz="1200" dirty="0"/>
              <a:t> untuk </a:t>
            </a:r>
            <a:r>
              <a:rPr lang="en-US" sz="1200" dirty="0" err="1"/>
              <a:t>membantu</a:t>
            </a:r>
            <a:r>
              <a:rPr lang="en-US" sz="1200" dirty="0"/>
              <a:t> </a:t>
            </a:r>
            <a:r>
              <a:rPr lang="en-US" sz="1200" dirty="0" err="1"/>
              <a:t>klien</a:t>
            </a:r>
            <a:r>
              <a:rPr lang="en-US" sz="1200" dirty="0"/>
              <a:t> </a:t>
            </a:r>
            <a:r>
              <a:rPr lang="en-US" sz="1200" dirty="0" err="1"/>
              <a:t>mengoptimalkan</a:t>
            </a:r>
            <a:r>
              <a:rPr lang="en-US" sz="1200" dirty="0"/>
              <a:t> </a:t>
            </a:r>
            <a:r>
              <a:rPr lang="en-US" sz="1200" dirty="0" err="1"/>
              <a:t>profitabilitas</a:t>
            </a:r>
            <a:r>
              <a:rPr lang="en-US" sz="1200" dirty="0"/>
              <a:t> </a:t>
            </a:r>
            <a:r>
              <a:rPr lang="en-US" sz="1200" dirty="0" err="1"/>
              <a:t>portofolio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proses </a:t>
            </a:r>
            <a:r>
              <a:rPr lang="en-US" sz="1200" dirty="0" err="1"/>
              <a:t>bisnis</a:t>
            </a:r>
            <a:r>
              <a:rPr lang="en-US" sz="1200" dirty="0"/>
              <a:t>. </a:t>
            </a:r>
            <a:endParaRPr lang="en-US" sz="1200" dirty="0" smtClean="0"/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err="1" smtClean="0"/>
              <a:t>Layanan</a:t>
            </a:r>
            <a:r>
              <a:rPr lang="en-US" sz="1200" dirty="0" smtClean="0"/>
              <a:t> </a:t>
            </a:r>
            <a:r>
              <a:rPr lang="en-US" sz="1200" dirty="0" err="1"/>
              <a:t>konsultasi</a:t>
            </a:r>
            <a:r>
              <a:rPr lang="en-US" sz="1200" dirty="0"/>
              <a:t> yang </a:t>
            </a:r>
            <a:r>
              <a:rPr lang="en-US" sz="1200" dirty="0" err="1"/>
              <a:t>komprehensif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solusi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yang </a:t>
            </a:r>
            <a:r>
              <a:rPr lang="en-US" sz="1200" dirty="0" err="1"/>
              <a:t>ditawarkan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id/x partners </a:t>
            </a:r>
            <a:r>
              <a:rPr lang="en-US" sz="1200" dirty="0" err="1"/>
              <a:t>menjadikannya</a:t>
            </a:r>
            <a:r>
              <a:rPr lang="en-US" sz="1200" dirty="0"/>
              <a:t> sebagai </a:t>
            </a:r>
            <a:r>
              <a:rPr lang="en-US" sz="1200" dirty="0" err="1"/>
              <a:t>penyedia</a:t>
            </a:r>
            <a:r>
              <a:rPr lang="en-US" sz="1200" dirty="0"/>
              <a:t> </a:t>
            </a:r>
            <a:r>
              <a:rPr lang="en-US" sz="1200" dirty="0" err="1"/>
              <a:t>layanan</a:t>
            </a:r>
            <a:r>
              <a:rPr lang="en-US" sz="1200" dirty="0"/>
              <a:t> </a:t>
            </a:r>
            <a:r>
              <a:rPr lang="en-US" sz="1200" dirty="0" err="1"/>
              <a:t>terpadu</a:t>
            </a:r>
            <a:r>
              <a:rPr lang="en-US" sz="1200" dirty="0"/>
              <a:t>.</a:t>
            </a:r>
            <a:endParaRPr sz="120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600" y="2152650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406350"/>
            <a:ext cx="8340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200" b="1" i="0" u="none" strike="noStrike" cap="none" dirty="0" smtClean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Sebagai seorang Data Scientist di sebuah perusahaan multifinance memiliki tugas dalam meningkatkan keakuratan dalam menilai dan mengelola risiko kredit, sehingga dapat mengoptimalkan keputusan bisnis dan mengurangi potensi kerugian. </a:t>
            </a:r>
            <a:r>
              <a:rPr lang="en-US" sz="1200" b="1" i="0" u="none" strike="noStrike" cap="none" dirty="0" smtClean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n" sz="1200" b="1" i="0" u="none" strike="noStrike" cap="none" dirty="0" smtClean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ada portofolio ini berisi pengembangan model machine learning yang dapat memprediksi risiko kredit (credit risk) berdasarkan dataset yang disediakan, yang mencakup data pinjaman yang disetujui dan ditolak. </a:t>
            </a:r>
            <a:r>
              <a:rPr lang="en-US" sz="1200" b="1" dirty="0" err="1">
                <a:latin typeface="Rubik"/>
              </a:rPr>
              <a:t>Analisis</a:t>
            </a:r>
            <a:r>
              <a:rPr lang="en-US" sz="1200" b="1" dirty="0">
                <a:latin typeface="Rubik"/>
              </a:rPr>
              <a:t> data ini </a:t>
            </a:r>
            <a:r>
              <a:rPr lang="en-US" sz="1200" b="1" dirty="0" err="1">
                <a:latin typeface="Rubik"/>
              </a:rPr>
              <a:t>bertujuan</a:t>
            </a:r>
            <a:r>
              <a:rPr lang="en-US" sz="1200" b="1" dirty="0">
                <a:latin typeface="Rubik"/>
              </a:rPr>
              <a:t> untuk </a:t>
            </a:r>
            <a:r>
              <a:rPr lang="en-US" sz="1200" b="1" dirty="0" err="1">
                <a:latin typeface="Rubik"/>
              </a:rPr>
              <a:t>memprediksi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risiko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kredit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berdasarkan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pola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perilaku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dan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riwayat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peminjam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guna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mengidentifikasi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tingkat</a:t>
            </a:r>
            <a:r>
              <a:rPr lang="en-US" sz="1200" b="1" dirty="0">
                <a:latin typeface="Rubik"/>
              </a:rPr>
              <a:t> </a:t>
            </a:r>
            <a:r>
              <a:rPr lang="en-US" sz="1200" b="1" dirty="0" err="1">
                <a:latin typeface="Rubik"/>
              </a:rPr>
              <a:t>risiko</a:t>
            </a:r>
            <a:r>
              <a:rPr lang="en-US" sz="1200" b="1" dirty="0">
                <a:latin typeface="Rubik"/>
              </a:rPr>
              <a:t> (</a:t>
            </a:r>
            <a:r>
              <a:rPr lang="en-US" sz="1200" b="1" dirty="0" err="1">
                <a:latin typeface="Rubik"/>
              </a:rPr>
              <a:t>tinggi</a:t>
            </a:r>
            <a:r>
              <a:rPr lang="en-US" sz="1200" b="1" dirty="0">
                <a:latin typeface="Rubik"/>
              </a:rPr>
              <a:t> atau </a:t>
            </a:r>
            <a:r>
              <a:rPr lang="en-US" sz="1200" b="1" dirty="0" err="1">
                <a:latin typeface="Rubik"/>
              </a:rPr>
              <a:t>rendah</a:t>
            </a:r>
            <a:r>
              <a:rPr lang="en-US" sz="1200" b="1" dirty="0" smtClean="0">
                <a:latin typeface="Rubik"/>
              </a:rPr>
              <a:t>).</a:t>
            </a:r>
            <a:endParaRPr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054900" y="4058325"/>
            <a:ext cx="30891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here</a:t>
            </a:r>
            <a:r>
              <a:rPr lang="en" sz="12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50" b="0" i="1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&lt;buat hyperlink di kata "here" di atas, sisipkan link youtube yang berisi rekaman anda melakukan presentasi penjelasan hasil pengerjaan final task. Hapus pesan ini jika anda telah memahami pesan ini&gt;</a:t>
            </a:r>
            <a:endParaRPr sz="1000" b="1" i="1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0" y="3962100"/>
            <a:ext cx="34230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latin typeface="Rubik"/>
                <a:ea typeface="Rubik"/>
                <a:cs typeface="Rubik"/>
                <a:sym typeface="Rubik"/>
              </a:rPr>
              <a:t>Link code </a:t>
            </a:r>
            <a:r>
              <a:rPr lang="en" sz="1200" b="1">
                <a:solidFill>
                  <a:srgbClr val="0097A7"/>
                </a:solidFill>
                <a:latin typeface="Rubik"/>
                <a:ea typeface="Rubik"/>
                <a:cs typeface="Rubik"/>
                <a:sym typeface="Rubik"/>
              </a:rPr>
              <a:t>here</a:t>
            </a:r>
            <a:r>
              <a:rPr lang="en" sz="1200" b="1"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50" b="0" i="1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&lt;buat hyperlink di kata "here" di atas, sisipkan link</a:t>
            </a:r>
            <a:r>
              <a:rPr lang="en" sz="850" i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yang berisikan code dari pengerjaan project yang telah anda buat</a:t>
            </a:r>
            <a:r>
              <a:rPr lang="en" sz="850" b="0" i="1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File R </a:t>
            </a:r>
            <a:r>
              <a:rPr lang="en" sz="850" i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Markdown dengan format .rmd atau file python notebook dengan format .ipynb</a:t>
            </a:r>
            <a:r>
              <a:rPr lang="en" sz="850" b="0" i="1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Hapus pesan ini jika anda telah memahami pesan ini&gt;</a:t>
            </a:r>
            <a:endParaRPr sz="1000" b="1" i="1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1412" y="1756142"/>
            <a:ext cx="53011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5000"/>
            </a:pPr>
            <a:r>
              <a:rPr lang="en-US" sz="5000" b="1" dirty="0" smtClean="0">
                <a:latin typeface="Rubik"/>
                <a:ea typeface="Rubik"/>
                <a:cs typeface="Rubik"/>
                <a:sym typeface="Rubik"/>
              </a:rPr>
              <a:t>Business </a:t>
            </a:r>
            <a:r>
              <a:rPr lang="en-US" sz="50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Understanding</a:t>
            </a:r>
            <a:endParaRPr lang="en-US" sz="50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5650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Latar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Belakang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56502" y="2494443"/>
            <a:ext cx="2024389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Rubik"/>
              </a:rPr>
              <a:t>Tingginya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permintaan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kredit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membutuhkan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analisis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risiko</a:t>
            </a:r>
            <a:r>
              <a:rPr lang="en-US" b="1" dirty="0">
                <a:latin typeface="Rubik"/>
              </a:rPr>
              <a:t> yang </a:t>
            </a:r>
            <a:r>
              <a:rPr lang="en-US" b="1" dirty="0" err="1">
                <a:latin typeface="Rubik"/>
              </a:rPr>
              <a:t>akurat</a:t>
            </a:r>
            <a:r>
              <a:rPr lang="en-US" b="1" dirty="0">
                <a:latin typeface="Rubik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647" y="1828480"/>
            <a:ext cx="1256863" cy="1256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00" y="1052338"/>
            <a:ext cx="1404574" cy="1404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083" y="1072740"/>
            <a:ext cx="1421703" cy="1421703"/>
          </a:xfrm>
          <a:prstGeom prst="rect">
            <a:avLst/>
          </a:prstGeom>
        </p:spPr>
      </p:pic>
      <p:sp>
        <p:nvSpPr>
          <p:cNvPr id="10" name="Google Shape;122;p19"/>
          <p:cNvSpPr txBox="1"/>
          <p:nvPr/>
        </p:nvSpPr>
        <p:spPr>
          <a:xfrm>
            <a:off x="3559805" y="3085343"/>
            <a:ext cx="2024389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Rubik"/>
              </a:rPr>
              <a:t>Risiko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kredit</a:t>
            </a:r>
            <a:r>
              <a:rPr lang="en-US" b="1" dirty="0">
                <a:latin typeface="Rubik"/>
              </a:rPr>
              <a:t> yang </a:t>
            </a:r>
            <a:r>
              <a:rPr lang="en-US" b="1" dirty="0" err="1">
                <a:latin typeface="Rubik"/>
              </a:rPr>
              <a:t>tidak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terkelola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dapat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menyebabkan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kerugian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finansial</a:t>
            </a:r>
            <a:r>
              <a:rPr lang="en-US" b="1" dirty="0">
                <a:latin typeface="Rubik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950" y="2514845"/>
            <a:ext cx="20099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Rubik"/>
              </a:rPr>
              <a:t>Data </a:t>
            </a:r>
            <a:r>
              <a:rPr lang="en-US" b="1" dirty="0" err="1">
                <a:latin typeface="Rubik"/>
              </a:rPr>
              <a:t>perilaku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dan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riwayat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peminjam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dapat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menjadi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indikator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penting</a:t>
            </a:r>
            <a:r>
              <a:rPr lang="en-US" b="1" dirty="0">
                <a:latin typeface="Rubik"/>
              </a:rPr>
              <a:t> untuk </a:t>
            </a:r>
            <a:r>
              <a:rPr lang="en-US" b="1" dirty="0" err="1">
                <a:latin typeface="Rubik"/>
              </a:rPr>
              <a:t>memprediksi</a:t>
            </a:r>
            <a:r>
              <a:rPr lang="en-US" b="1" dirty="0">
                <a:latin typeface="Rubik"/>
              </a:rPr>
              <a:t> </a:t>
            </a:r>
            <a:r>
              <a:rPr lang="en-US" b="1" dirty="0" err="1">
                <a:latin typeface="Rubik"/>
              </a:rPr>
              <a:t>risiko</a:t>
            </a:r>
            <a:r>
              <a:rPr lang="en-US" b="1" dirty="0">
                <a:latin typeface="Rubik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 smtClean="0">
                <a:latin typeface="Rubik"/>
                <a:ea typeface="Rubik"/>
                <a:cs typeface="Rubik"/>
                <a:sym typeface="Rubik"/>
              </a:rPr>
              <a:t>Tujuan </a:t>
            </a:r>
            <a:r>
              <a:rPr lang="en" sz="27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Analisis</a:t>
            </a:r>
            <a:endParaRPr sz="27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56502" y="2494443"/>
            <a:ext cx="2024389" cy="61552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Rubik"/>
              </a:rPr>
              <a:t>Membangun</a:t>
            </a:r>
            <a:r>
              <a:rPr lang="en-US" b="1" dirty="0">
                <a:latin typeface="Rubik"/>
              </a:rPr>
              <a:t> Model </a:t>
            </a:r>
            <a:r>
              <a:rPr lang="en-US" b="1" dirty="0" err="1">
                <a:latin typeface="Rubik"/>
              </a:rPr>
              <a:t>Prediktif</a:t>
            </a:r>
            <a:endParaRPr lang="en-US" b="1" dirty="0">
              <a:latin typeface="Rubik"/>
            </a:endParaRPr>
          </a:p>
        </p:txBody>
      </p:sp>
      <p:sp>
        <p:nvSpPr>
          <p:cNvPr id="10" name="Google Shape;122;p19"/>
          <p:cNvSpPr txBox="1"/>
          <p:nvPr/>
        </p:nvSpPr>
        <p:spPr>
          <a:xfrm>
            <a:off x="3559805" y="3085343"/>
            <a:ext cx="2024389" cy="61552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1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 smtClean="0">
                <a:latin typeface="Rubik"/>
              </a:rPr>
              <a:t>Identifikasi</a:t>
            </a:r>
            <a:r>
              <a:rPr lang="en-US" b="1" dirty="0" smtClean="0">
                <a:latin typeface="Rubik"/>
              </a:rPr>
              <a:t> </a:t>
            </a:r>
            <a:r>
              <a:rPr lang="en-US" b="1" dirty="0" err="1" smtClean="0">
                <a:latin typeface="Rubik"/>
              </a:rPr>
              <a:t>Faktor</a:t>
            </a:r>
            <a:r>
              <a:rPr lang="en-US" b="1" dirty="0" smtClean="0">
                <a:latin typeface="Rubik"/>
              </a:rPr>
              <a:t> </a:t>
            </a:r>
            <a:r>
              <a:rPr lang="en-US" b="1" dirty="0" err="1" smtClean="0">
                <a:latin typeface="Rubik"/>
              </a:rPr>
              <a:t>Risiko</a:t>
            </a:r>
            <a:endParaRPr lang="en-US" b="1" dirty="0">
              <a:latin typeface="Rubi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3950" y="2514845"/>
            <a:ext cx="2009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Rubik"/>
              </a:rPr>
              <a:t>Optimasi</a:t>
            </a:r>
            <a:r>
              <a:rPr lang="en-US" b="1" dirty="0" smtClean="0">
                <a:latin typeface="Rubik"/>
              </a:rPr>
              <a:t> </a:t>
            </a:r>
            <a:r>
              <a:rPr lang="en-US" b="1" dirty="0" err="1" smtClean="0">
                <a:latin typeface="Rubik"/>
              </a:rPr>
              <a:t>Keputusan</a:t>
            </a:r>
            <a:endParaRPr lang="en-US" b="1" dirty="0">
              <a:latin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82" y="1286508"/>
            <a:ext cx="1285242" cy="1285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25" y="1682585"/>
            <a:ext cx="1524757" cy="1524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704" y="1248119"/>
            <a:ext cx="1352230" cy="13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1412" y="1756142"/>
            <a:ext cx="53011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5000"/>
            </a:pPr>
            <a:r>
              <a:rPr lang="en-US" sz="5000" b="1" dirty="0" smtClean="0">
                <a:latin typeface="Rubik"/>
                <a:ea typeface="Rubik"/>
                <a:cs typeface="Rubik"/>
                <a:sym typeface="Rubik"/>
              </a:rPr>
              <a:t>Exploratory </a:t>
            </a:r>
          </a:p>
          <a:p>
            <a:pPr lvl="0" algn="ctr">
              <a:buSzPts val="5000"/>
            </a:pPr>
            <a:r>
              <a:rPr lang="en-US" sz="5000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Data Analysis</a:t>
            </a:r>
            <a:endParaRPr lang="en-US" sz="5000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70578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1475</Words>
  <Application>Microsoft Office PowerPoint</Application>
  <PresentationFormat>On-screen Show (16:9)</PresentationFormat>
  <Paragraphs>180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Roboto</vt:lpstr>
      <vt:lpstr>Rubik</vt:lpstr>
      <vt:lpstr>Rubik Light</vt:lpstr>
      <vt:lpstr>Rubik Medium</vt:lpstr>
      <vt:lpstr>Rubik SemiBold</vt:lpstr>
      <vt:lpstr>Wingdings</vt:lpstr>
      <vt:lpstr>Simple Light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Muhammad Iqbal</cp:lastModifiedBy>
  <cp:revision>65</cp:revision>
  <dcterms:modified xsi:type="dcterms:W3CDTF">2025-02-03T12:29:59Z</dcterms:modified>
</cp:coreProperties>
</file>